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Default Extension="png" ContentType="image/png"/>
  <Default Extension="bin" ContentType="application/vnd.openxmlformats-officedocument.oleObject"/>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Lst>
  <p:notesMasterIdLst>
    <p:notesMasterId r:id="rId50"/>
  </p:notesMasterIdLst>
  <p:sldIdLst>
    <p:sldId id="256" r:id="rId5"/>
    <p:sldId id="257" r:id="rId6"/>
    <p:sldId id="258" r:id="rId7"/>
    <p:sldId id="259" r:id="rId8"/>
    <p:sldId id="260" r:id="rId9"/>
    <p:sldId id="261"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926" autoAdjust="0"/>
    <p:restoredTop sz="94660"/>
  </p:normalViewPr>
  <p:slideViewPr>
    <p:cSldViewPr snapToGrid="0">
      <p:cViewPr varScale="1">
        <p:scale>
          <a:sx n="46" d="100"/>
          <a:sy n="46" d="100"/>
        </p:scale>
        <p:origin x="-90" y="-18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CCD813-A0E9-47C2-B427-9C18490D9D91}" type="datetimeFigureOut">
              <a:rPr lang="en-US" smtClean="0"/>
              <a:pPr/>
              <a:t>3/19/2019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96EE5E-FC22-47A1-9058-220B4C4B532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4470C7-BB74-4F63-9D15-0AD18F761D4D}" type="slidenum">
              <a:rPr lang="en-US" smtClean="0"/>
              <a:pPr/>
              <a:t>17</a:t>
            </a:fld>
            <a:endParaRPr lang="en-US"/>
          </a:p>
        </p:txBody>
      </p:sp>
    </p:spTree>
    <p:extLst>
      <p:ext uri="{BB962C8B-B14F-4D97-AF65-F5344CB8AC3E}">
        <p14:creationId xmlns="" xmlns:p14="http://schemas.microsoft.com/office/powerpoint/2010/main" val="119135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021544-A6B0-4791-98CA-BB7037BBD6EE}"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362730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21544-A6B0-4791-98CA-BB7037BBD6EE}"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16029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21544-A6B0-4791-98CA-BB7037BBD6EE}"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197175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21544-A6B0-4791-98CA-BB7037BBD6EE}"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1239535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021544-A6B0-4791-98CA-BB7037BBD6EE}"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2115738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3/19/2019</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021544-A6B0-4791-98CA-BB7037BBD6EE}"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213697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8E6ADC2-99BC-476A-A318-E352C9BD6335}" type="datetimeFigureOut">
              <a:rPr lang="en-US" smtClean="0"/>
              <a:pPr/>
              <a:t>3/19/2019</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10972800" y="6473952"/>
            <a:ext cx="1011936" cy="246888"/>
          </a:xfrm>
        </p:spPr>
        <p:txBody>
          <a:bodyPr/>
          <a:lstStyle/>
          <a:p>
            <a:fld id="{38323912-7526-47E4-9217-D9A67FEABE79}"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8E6ADC2-99BC-476A-A318-E352C9BD6335}" type="datetimeFigureOut">
              <a:rPr lang="en-US" smtClean="0"/>
              <a:pPr/>
              <a:t>3/19/2019</a:t>
            </a:fld>
            <a:endParaRPr lang="en-US"/>
          </a:p>
        </p:txBody>
      </p:sp>
      <p:sp>
        <p:nvSpPr>
          <p:cNvPr id="19" name="Footer Placeholder 18"/>
          <p:cNvSpPr>
            <a:spLocks noGrp="1"/>
          </p:cNvSpPr>
          <p:nvPr>
            <p:ph type="ftr" sz="quarter" idx="11"/>
          </p:nvPr>
        </p:nvSpPr>
        <p:spPr>
          <a:xfrm>
            <a:off x="4775200" y="76201"/>
            <a:ext cx="3860800" cy="288925"/>
          </a:xfrm>
        </p:spPr>
        <p:txBody>
          <a:bodyPr/>
          <a:lstStyle/>
          <a:p>
            <a:endParaRPr lang="en-US"/>
          </a:p>
        </p:txBody>
      </p:sp>
      <p:sp>
        <p:nvSpPr>
          <p:cNvPr id="16" name="Slide Number Placeholder 15"/>
          <p:cNvSpPr>
            <a:spLocks noGrp="1"/>
          </p:cNvSpPr>
          <p:nvPr>
            <p:ph type="sldNum" sz="quarter" idx="12"/>
          </p:nvPr>
        </p:nvSpPr>
        <p:spPr>
          <a:xfrm>
            <a:off x="10972800" y="6473952"/>
            <a:ext cx="1011936" cy="246888"/>
          </a:xfrm>
        </p:spPr>
        <p:txBody>
          <a:bodyPr/>
          <a:lstStyle/>
          <a:p>
            <a:fld id="{38323912-7526-47E4-9217-D9A67FEABE79}"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8E6ADC2-99BC-476A-A318-E352C9BD6335}" type="datetimeFigureOut">
              <a:rPr lang="en-US" smtClean="0"/>
              <a:pPr/>
              <a:t>3/19/2019</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38323912-7526-47E4-9217-D9A67FEABE79}" type="slidenum">
              <a:rPr lang="en-US" smtClean="0"/>
              <a:pPr/>
              <a:t>‹#›</a:t>
            </a:fld>
            <a:endParaRPr 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8E6ADC2-99BC-476A-A318-E352C9BD6335}" type="datetimeFigureOut">
              <a:rPr lang="en-US" smtClean="0"/>
              <a:pPr/>
              <a:t>3/19/2019</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38323912-7526-47E4-9217-D9A67FEABE79}"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8E6ADC2-99BC-476A-A318-E352C9BD6335}"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972800" y="6477000"/>
            <a:ext cx="1016000" cy="246888"/>
          </a:xfrm>
        </p:spPr>
        <p:txBody>
          <a:bodyPr/>
          <a:lstStyle/>
          <a:p>
            <a:fld id="{38323912-7526-47E4-9217-D9A67FEABE79}" type="slidenum">
              <a:rPr lang="en-US" smtClean="0"/>
              <a:pPr/>
              <a:t>‹#›</a:t>
            </a:fld>
            <a:endParaRPr 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8E6ADC2-99BC-476A-A318-E352C9BD6335}" type="datetimeFigureOut">
              <a:rPr lang="en-US" smtClean="0"/>
              <a:pPr/>
              <a:t>3/19/2019</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23912-7526-47E4-9217-D9A67FEABE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021544-A6B0-4791-98CA-BB7037BBD6EE}" type="datetimeFigureOut">
              <a:rPr lang="en-US" smtClean="0"/>
              <a:pPr/>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3827643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E6ADC2-99BC-476A-A318-E352C9BD6335}" type="datetimeFigureOut">
              <a:rPr lang="en-US" smtClean="0"/>
              <a:pPr/>
              <a:t>3/19/2019</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23912-7526-47E4-9217-D9A67FEABE79}"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8E6ADC2-99BC-476A-A318-E352C9BD6335}" type="datetimeFigureOut">
              <a:rPr lang="en-US" smtClean="0"/>
              <a:pPr/>
              <a:t>3/19/2019</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23912-7526-47E4-9217-D9A67FEABE79}"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8E6ADC2-99BC-476A-A318-E352C9BD6335}"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38323912-7526-47E4-9217-D9A67FEABE79}" type="slidenum">
              <a:rPr lang="en-US" smtClean="0"/>
              <a:pPr/>
              <a:t>‹#›</a:t>
            </a:fld>
            <a:endParaRPr 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E6ADC2-99BC-476A-A318-E352C9BD6335}"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23912-7526-47E4-9217-D9A67FEABE79}"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E6ADC2-99BC-476A-A318-E352C9BD6335}" type="datetimeFigureOut">
              <a:rPr lang="en-US" smtClean="0"/>
              <a:pPr/>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23912-7526-47E4-9217-D9A67FEABE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021544-A6B0-4791-98CA-BB7037BBD6EE}" type="datetimeFigureOut">
              <a:rPr lang="en-US" smtClean="0"/>
              <a:pPr/>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249049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21544-A6B0-4791-98CA-BB7037BBD6EE}" type="datetimeFigureOut">
              <a:rPr lang="en-US" smtClean="0"/>
              <a:pPr/>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428036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021544-A6B0-4791-98CA-BB7037BBD6EE}"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2345509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021544-A6B0-4791-98CA-BB7037BBD6EE}" type="datetimeFigureOut">
              <a:rPr lang="en-US" smtClean="0"/>
              <a:pPr/>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35341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21544-A6B0-4791-98CA-BB7037BBD6EE}" type="datetimeFigureOut">
              <a:rPr lang="en-US" smtClean="0"/>
              <a:pPr/>
              <a:t>3/19/2019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41569-47AF-4F19-A370-457A630F37E7}" type="slidenum">
              <a:rPr lang="en-US" smtClean="0"/>
              <a:pPr/>
              <a:t>‹#›</a:t>
            </a:fld>
            <a:endParaRPr lang="en-US"/>
          </a:p>
        </p:txBody>
      </p:sp>
    </p:spTree>
    <p:extLst>
      <p:ext uri="{BB962C8B-B14F-4D97-AF65-F5344CB8AC3E}">
        <p14:creationId xmlns:p14="http://schemas.microsoft.com/office/powerpoint/2010/main" xmlns="" val="4100810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8"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3/19/2019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3/19/2019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A8E6ADC2-99BC-476A-A318-E352C9BD6335}" type="datetimeFigureOut">
              <a:rPr lang="en-US" smtClean="0"/>
              <a:pPr/>
              <a:t>3/19/2019</a:t>
            </a:fld>
            <a:endParaRPr 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8323912-7526-47E4-9217-D9A67FEABE79}" type="slidenum">
              <a:rPr lang="en-US" smtClean="0"/>
              <a:pPr/>
              <a:t>‹#›</a:t>
            </a:fld>
            <a:endParaRPr 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5.xm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5.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45.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45.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9732" y="651022"/>
            <a:ext cx="9144000" cy="2387600"/>
          </a:xfrm>
        </p:spPr>
        <p:txBody>
          <a:bodyPr>
            <a:normAutofit fontScale="90000"/>
          </a:bodyPr>
          <a:lstStyle/>
          <a:p>
            <a:r>
              <a:rPr lang="sr-Cyrl-RS" smtClean="0">
                <a:latin typeface="Comic Sans MS" panose="030F0702030302020204" pitchFamily="66" charset="0"/>
              </a:rPr>
              <a:t>Истраживање стања угрожености средине у непосредном окружењу</a:t>
            </a:r>
            <a:endParaRPr lang="en-US">
              <a:latin typeface="Comic Sans MS" panose="030F0702030302020204" pitchFamily="66" charset="0"/>
            </a:endParaRPr>
          </a:p>
        </p:txBody>
      </p:sp>
      <p:sp>
        <p:nvSpPr>
          <p:cNvPr id="3" name="Subtitle 2"/>
          <p:cNvSpPr>
            <a:spLocks noGrp="1"/>
          </p:cNvSpPr>
          <p:nvPr>
            <p:ph type="subTitle" idx="1"/>
          </p:nvPr>
        </p:nvSpPr>
        <p:spPr>
          <a:xfrm>
            <a:off x="1429732" y="4252488"/>
            <a:ext cx="9144000" cy="1655762"/>
          </a:xfrm>
        </p:spPr>
        <p:txBody>
          <a:bodyPr>
            <a:normAutofit/>
          </a:bodyPr>
          <a:lstStyle/>
          <a:p>
            <a:r>
              <a:rPr lang="sr-Cyrl-RS" sz="6000" smtClean="0">
                <a:latin typeface="Comic Sans MS" panose="030F0702030302020204" pitchFamily="66" charset="0"/>
              </a:rPr>
              <a:t>ЛАЗАРЕВАЦ</a:t>
            </a:r>
            <a:endParaRPr lang="en-US" sz="6000">
              <a:latin typeface="Comic Sans MS" panose="030F0702030302020204" pitchFamily="66" charset="0"/>
            </a:endParaRPr>
          </a:p>
        </p:txBody>
      </p:sp>
      <p:pic>
        <p:nvPicPr>
          <p:cNvPr id="4" name="Ludovico Einaudi - Divenire - Live  Royal Albert Hall London">
            <a:hlinkClick r:id="" action="ppaction://media"/>
          </p:cNvPr>
          <p:cNvPicPr>
            <a:picLocks noChangeAspect="1"/>
          </p:cNvPicPr>
          <p:nvPr>
            <a:videoFile r:link="rId2"/>
            <p:extLst>
              <p:ext uri="{DAA4B4D4-6D71-4841-9C94-3DE7FCFB9230}">
                <p14:media xmlns:p14="http://schemas.microsoft.com/office/powerpoint/2010/main" xmlns="" r:embed="rId4">
                  <p14:trim st="16259"/>
                </p14:media>
              </p:ext>
            </p:extLst>
          </p:nvPr>
        </p:nvPicPr>
        <p:blipFill>
          <a:blip r:embed="rId5" cstate="print"/>
          <a:stretch>
            <a:fillRect/>
          </a:stretch>
        </p:blipFill>
        <p:spPr>
          <a:xfrm>
            <a:off x="5673182" y="5776641"/>
            <a:ext cx="609600" cy="609600"/>
          </a:xfrm>
          <a:prstGeom prst="rect">
            <a:avLst/>
          </a:prstGeom>
        </p:spPr>
      </p:pic>
      <p:graphicFrame>
        <p:nvGraphicFramePr>
          <p:cNvPr id="1026" name="Object 2"/>
          <p:cNvGraphicFramePr>
            <a:graphicFrameLocks noChangeAspect="1"/>
          </p:cNvGraphicFramePr>
          <p:nvPr/>
        </p:nvGraphicFramePr>
        <p:xfrm>
          <a:off x="3376613" y="3084513"/>
          <a:ext cx="5437187" cy="685800"/>
        </p:xfrm>
        <a:graphic>
          <a:graphicData uri="http://schemas.openxmlformats.org/presentationml/2006/ole">
            <p:oleObj spid="_x0000_s1026" name="Packager Shell Object" showAsIcon="1" r:id="rId6" imgW="5436720" imgH="685800" progId="Package">
              <p:embed/>
            </p:oleObj>
          </a:graphicData>
        </a:graphic>
      </p:graphicFrame>
    </p:spTree>
    <p:extLst>
      <p:ext uri="{BB962C8B-B14F-4D97-AF65-F5344CB8AC3E}">
        <p14:creationId xmlns:p14="http://schemas.microsoft.com/office/powerpoint/2010/main" xmlns="" val="327171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4242" numSld="999" showWhenStopped="0">
                <p:cTn id="7" repeatCount="indefinite"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b="1" i="1" dirty="0" smtClean="0"/>
              <a:t>Квалитет</a:t>
            </a:r>
            <a:r>
              <a:rPr lang="sr-Latn-RS" b="1" i="1" dirty="0" smtClean="0"/>
              <a:t> </a:t>
            </a:r>
            <a:r>
              <a:rPr lang="ru-RU" b="1" i="1" dirty="0" smtClean="0"/>
              <a:t>ваздуха</a:t>
            </a:r>
            <a:r>
              <a:rPr lang="sr-Latn-RS" b="1" i="1" dirty="0" smtClean="0"/>
              <a:t> </a:t>
            </a:r>
            <a:r>
              <a:rPr lang="ru-RU" b="1" i="1" dirty="0" smtClean="0"/>
              <a:t>на</a:t>
            </a:r>
            <a:r>
              <a:rPr lang="sr-Latn-RS" b="1" i="1" dirty="0" smtClean="0"/>
              <a:t> </a:t>
            </a:r>
            <a:r>
              <a:rPr lang="ru-RU" b="1" i="1" dirty="0" smtClean="0"/>
              <a:t/>
            </a:r>
            <a:br>
              <a:rPr lang="ru-RU" b="1" i="1" dirty="0" smtClean="0"/>
            </a:br>
            <a:r>
              <a:rPr lang="ru-RU" b="1" i="1" dirty="0" smtClean="0"/>
              <a:t>територији</a:t>
            </a:r>
            <a:r>
              <a:rPr lang="sr-Latn-RS" b="1" i="1" dirty="0" smtClean="0"/>
              <a:t> </a:t>
            </a:r>
            <a:r>
              <a:rPr lang="ru-RU" b="1" i="1" dirty="0" smtClean="0"/>
              <a:t>општине</a:t>
            </a:r>
            <a:r>
              <a:rPr lang="sr-Latn-RS" b="1" i="1" dirty="0" smtClean="0"/>
              <a:t> </a:t>
            </a:r>
            <a:r>
              <a:rPr lang="ru-RU" b="1" i="1" dirty="0" smtClean="0"/>
              <a:t>Лазаревац</a:t>
            </a:r>
            <a:r>
              <a:rPr lang="ru-RU" dirty="0"/>
              <a:t/>
            </a:r>
            <a:br>
              <a:rPr lang="ru-RU" dirty="0"/>
            </a:br>
            <a:endParaRPr lang="en-US" dirty="0"/>
          </a:p>
        </p:txBody>
      </p:sp>
      <p:sp>
        <p:nvSpPr>
          <p:cNvPr id="3" name="Content Placeholder 2"/>
          <p:cNvSpPr>
            <a:spLocks noGrp="1"/>
          </p:cNvSpPr>
          <p:nvPr>
            <p:ph idx="1"/>
          </p:nvPr>
        </p:nvSpPr>
        <p:spPr/>
        <p:txBody>
          <a:bodyPr>
            <a:normAutofit/>
          </a:bodyPr>
          <a:lstStyle/>
          <a:p>
            <a:pPr marL="0" indent="0">
              <a:buNone/>
            </a:pPr>
            <a:r>
              <a:rPr lang="sr-Cyrl-RS" dirty="0" smtClean="0"/>
              <a:t>Извори загађивања ваздуха на подручју општине Лазаревца могу се генерално поделити у три основне категорије : </a:t>
            </a:r>
            <a:endParaRPr lang="sr-Cyrl-RS" dirty="0"/>
          </a:p>
          <a:p>
            <a:r>
              <a:rPr lang="sr-Cyrl-RS" dirty="0" smtClean="0"/>
              <a:t>Индустрија као извор загађења ваздуха . </a:t>
            </a:r>
            <a:endParaRPr lang="sr-Cyrl-RS" dirty="0"/>
          </a:p>
          <a:p>
            <a:r>
              <a:rPr lang="sr-Cyrl-RS" dirty="0" smtClean="0"/>
              <a:t>Саобраћај као извор загађења ваздуха . </a:t>
            </a:r>
            <a:endParaRPr lang="sr-Cyrl-RS" dirty="0"/>
          </a:p>
          <a:p>
            <a:r>
              <a:rPr lang="sr-Cyrl-RS" dirty="0" smtClean="0"/>
              <a:t>Ложишта као извор загађења ваздуха . </a:t>
            </a:r>
            <a:endParaRPr lang="en-US" dirty="0"/>
          </a:p>
        </p:txBody>
      </p:sp>
    </p:spTree>
    <p:extLst>
      <p:ext uri="{BB962C8B-B14F-4D97-AF65-F5344CB8AC3E}">
        <p14:creationId xmlns="" xmlns:p14="http://schemas.microsoft.com/office/powerpoint/2010/main" val="3319398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u-RU" dirty="0" smtClean="0"/>
              <a:t>Индустрија као извор загађења</a:t>
            </a:r>
            <a:r>
              <a:rPr lang="ru-RU" dirty="0"/>
              <a:t/>
            </a:r>
            <a:br>
              <a:rPr lang="ru-RU" dirty="0"/>
            </a:br>
            <a:r>
              <a:rPr lang="ru-RU" dirty="0" smtClean="0"/>
              <a:t>ваздуха</a:t>
            </a:r>
            <a:endParaRPr lang="en-US" dirty="0"/>
          </a:p>
        </p:txBody>
      </p:sp>
      <p:sp>
        <p:nvSpPr>
          <p:cNvPr id="3" name="Content Placeholder 2"/>
          <p:cNvSpPr>
            <a:spLocks noGrp="1"/>
          </p:cNvSpPr>
          <p:nvPr>
            <p:ph idx="1"/>
          </p:nvPr>
        </p:nvSpPr>
        <p:spPr/>
        <p:txBody>
          <a:bodyPr>
            <a:normAutofit/>
          </a:bodyPr>
          <a:lstStyle/>
          <a:p>
            <a:pPr marL="0" indent="0">
              <a:buNone/>
            </a:pPr>
            <a:r>
              <a:rPr lang="ru-RU" dirty="0" smtClean="0">
                <a:latin typeface="Arial" panose="020B0604020202020204" pitchFamily="34" charset="0"/>
              </a:rPr>
              <a:t>Два највећа индустријска извора загађења ваздуха на територији општине Лазаревац су "Колубара -Прерада" Вреоци и ТЕ "Колубара"  Велики Црљени који се налазе 7км, односно 15км северно од центра града. </a:t>
            </a:r>
          </a:p>
          <a:p>
            <a:pPr marL="0" indent="0">
              <a:buNone/>
            </a:pPr>
            <a:r>
              <a:rPr lang="ru-RU" dirty="0">
                <a:latin typeface="Arial" panose="020B0604020202020204" pitchFamily="34" charset="0"/>
              </a:rPr>
              <a:t>Основне загађујуће материје које </a:t>
            </a:r>
            <a:r>
              <a:rPr lang="ru-RU" dirty="0" smtClean="0">
                <a:latin typeface="Arial" panose="020B0604020202020204" pitchFamily="34" charset="0"/>
              </a:rPr>
              <a:t>емитују у ваздух су : </a:t>
            </a:r>
          </a:p>
          <a:p>
            <a:r>
              <a:rPr lang="ru-RU" dirty="0" smtClean="0">
                <a:latin typeface="Arial" panose="020B0604020202020204" pitchFamily="34" charset="0"/>
              </a:rPr>
              <a:t>угљени сумпорни и азотни оксиди,</a:t>
            </a:r>
          </a:p>
          <a:p>
            <a:r>
              <a:rPr lang="ru-RU" dirty="0" smtClean="0">
                <a:latin typeface="Arial" panose="020B0604020202020204" pitchFamily="34" charset="0"/>
              </a:rPr>
              <a:t> лако испарљиви угљоводоници, </a:t>
            </a:r>
          </a:p>
          <a:p>
            <a:r>
              <a:rPr lang="ru-RU" dirty="0" smtClean="0">
                <a:latin typeface="Arial" panose="020B0604020202020204" pitchFamily="34" charset="0"/>
              </a:rPr>
              <a:t>фенол, </a:t>
            </a:r>
          </a:p>
          <a:p>
            <a:r>
              <a:rPr lang="ru-RU" dirty="0" smtClean="0">
                <a:latin typeface="Arial" panose="020B0604020202020204" pitchFamily="34" charset="0"/>
              </a:rPr>
              <a:t>чађ, </a:t>
            </a:r>
          </a:p>
          <a:p>
            <a:r>
              <a:rPr lang="ru-RU" dirty="0" smtClean="0">
                <a:latin typeface="Arial" panose="020B0604020202020204" pitchFamily="34" charset="0"/>
              </a:rPr>
              <a:t>чврсте честице угља и пепела. </a:t>
            </a:r>
            <a:endParaRPr lang="ru-RU" dirty="0">
              <a:latin typeface="Arial" panose="020B0604020202020204" pitchFamily="34" charset="0"/>
            </a:endParaRPr>
          </a:p>
          <a:p>
            <a:pPr marL="0" indent="0">
              <a:buNone/>
            </a:pPr>
            <a:endParaRPr lang="ru-RU" dirty="0">
              <a:latin typeface="Arial" panose="020B0604020202020204" pitchFamily="34" charset="0"/>
            </a:endParaRPr>
          </a:p>
          <a:p>
            <a:endParaRPr lang="en-US" dirty="0"/>
          </a:p>
        </p:txBody>
      </p:sp>
      <p:pic>
        <p:nvPicPr>
          <p:cNvPr id="1026" name="Picture 2" descr="https://lh5.googleusercontent.com/GV5m0wg7yrinTIY0wRY0O3N8SAa9VB3IvOjtNSQnbhtccwX320wjEOgKzMh8LWlYIxjHzSK7fo2qRN0hMbX2M-ryPFYUccRvSHMNVl2znew4a7tnhh37-z7fOkkGLdHmv8yNzZACQBNe603E2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969206" y="3741517"/>
            <a:ext cx="4768767" cy="26824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90545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Cyrl-RS" sz="4000" dirty="0"/>
              <a:t>Саобраћај као извор загађења ваздуха</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sr-Cyrl-RS" dirty="0" smtClean="0">
                <a:latin typeface="Arial" panose="020B0604020202020204" pitchFamily="34" charset="0"/>
                <a:cs typeface="Arial" panose="020B0604020202020204" pitchFamily="34" charset="0"/>
              </a:rPr>
              <a:t>Друмски и железнички саобраћај су битни извори загађивања ваздуха на територији општине Лазаревац. Саобраћај представља један од значајних извора емисије штетних материја : </a:t>
            </a:r>
            <a:endParaRPr lang="sr-Cyrl-RS" dirty="0">
              <a:latin typeface="Arial" panose="020B0604020202020204" pitchFamily="34" charset="0"/>
              <a:cs typeface="Arial" panose="020B0604020202020204" pitchFamily="34" charset="0"/>
            </a:endParaRPr>
          </a:p>
          <a:p>
            <a:pPr marL="0" indent="0">
              <a:buNone/>
            </a:pPr>
            <a:r>
              <a:rPr lang="sr-Cyrl-RS" dirty="0" smtClean="0">
                <a:latin typeface="Arial" panose="020B0604020202020204" pitchFamily="34" charset="0"/>
                <a:cs typeface="Arial" panose="020B0604020202020204" pitchFamily="34" charset="0"/>
              </a:rPr>
              <a:t>угљенмоноксида, микрочестица посебно из дизел мотора, азотних и сумпорних оксида олова, угљоводоника итд.</a:t>
            </a:r>
          </a:p>
          <a:p>
            <a:pPr marL="0" indent="0">
              <a:buNone/>
            </a:pPr>
            <a:r>
              <a:rPr lang="ru-RU" dirty="0" smtClean="0">
                <a:latin typeface="Arial" panose="020B0604020202020204" pitchFamily="34" charset="0"/>
                <a:cs typeface="Arial" panose="020B0604020202020204" pitchFamily="34" charset="0"/>
              </a:rPr>
              <a:t>Основни узрок за велику емисију загађујућих супстанци су:</a:t>
            </a:r>
          </a:p>
          <a:p>
            <a:r>
              <a:rPr lang="ru-RU" dirty="0" smtClean="0">
                <a:latin typeface="Arial" panose="020B0604020202020204" pitchFamily="34" charset="0"/>
                <a:cs typeface="Arial" panose="020B0604020202020204" pitchFamily="34" charset="0"/>
              </a:rPr>
              <a:t>Проблем проточности саобраћаја,</a:t>
            </a:r>
            <a:endParaRPr lang="ru-RU" dirty="0">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Проблем издувних гасова. </a:t>
            </a:r>
            <a:endParaRPr lang="ru-RU" dirty="0">
              <a:latin typeface="Arial" panose="020B0604020202020204" pitchFamily="34" charset="0"/>
              <a:cs typeface="Arial" panose="020B0604020202020204" pitchFamily="34" charset="0"/>
            </a:endParaRPr>
          </a:p>
          <a:p>
            <a:pPr marL="0" indent="0">
              <a:buNone/>
            </a:pPr>
            <a:endParaRPr lang="sr-Cyrl-RS" dirty="0" smtClean="0">
              <a:latin typeface="Arial" panose="020B0604020202020204" pitchFamily="34" charset="0"/>
              <a:cs typeface="Arial" panose="020B0604020202020204" pitchFamily="34" charset="0"/>
            </a:endParaRPr>
          </a:p>
          <a:p>
            <a:pPr marL="0" indent="0">
              <a:buNone/>
            </a:pPr>
            <a:r>
              <a:rPr lang="sr-Cyrl-RS" dirty="0" smtClean="0"/>
              <a:t> </a:t>
            </a:r>
            <a:endParaRPr lang="en-US" dirty="0"/>
          </a:p>
        </p:txBody>
      </p:sp>
    </p:spTree>
    <p:extLst>
      <p:ext uri="{BB962C8B-B14F-4D97-AF65-F5344CB8AC3E}">
        <p14:creationId xmlns="" xmlns:p14="http://schemas.microsoft.com/office/powerpoint/2010/main" val="41343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Ложишта као извор загађења ваздуха</a:t>
            </a:r>
            <a:endParaRPr lang="en-US" dirty="0"/>
          </a:p>
        </p:txBody>
      </p:sp>
      <p:sp>
        <p:nvSpPr>
          <p:cNvPr id="3" name="Content Placeholder 2"/>
          <p:cNvSpPr>
            <a:spLocks noGrp="1"/>
          </p:cNvSpPr>
          <p:nvPr>
            <p:ph idx="1"/>
          </p:nvPr>
        </p:nvSpPr>
        <p:spPr/>
        <p:txBody>
          <a:bodyPr>
            <a:normAutofit/>
          </a:bodyPr>
          <a:lstStyle/>
          <a:p>
            <a:pPr marL="0" indent="0">
              <a:buNone/>
            </a:pPr>
            <a:r>
              <a:rPr lang="ru-RU" dirty="0" smtClean="0"/>
              <a:t>Потрошачи у Лазаревцу су се снабдевали  топлотном енергијом  помоћу индивидуалних котларница које као основно гориво користе мазут и угаљ. Присуство великих резерви колубарског угља, иницирали су изградњу индустријске котларнице за потребе   </a:t>
            </a:r>
            <a:r>
              <a:rPr lang="ru-RU" dirty="0"/>
              <a:t>JP </a:t>
            </a:r>
            <a:r>
              <a:rPr lang="ru-RU" dirty="0" smtClean="0"/>
              <a:t> РБ  "Колубарe</a:t>
            </a:r>
            <a:r>
              <a:rPr lang="ru-RU" dirty="0"/>
              <a:t>" </a:t>
            </a:r>
            <a:r>
              <a:rPr lang="ru-RU" dirty="0" smtClean="0"/>
              <a:t> и за топлификацију Лазаревца.  Изградњом топлификационог система за грејање града на угаљ, укинут је велики број индивидуалних  котларница које су биле сталан узрок загађивања ваздуха у зимским месецима. </a:t>
            </a:r>
            <a:endParaRPr lang="en-US"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388118" y="4196306"/>
            <a:ext cx="4329776" cy="2349178"/>
          </a:xfrm>
          <a:prstGeom prst="rect">
            <a:avLst/>
          </a:prstGeom>
        </p:spPr>
      </p:pic>
    </p:spTree>
    <p:extLst>
      <p:ext uri="{BB962C8B-B14F-4D97-AF65-F5344CB8AC3E}">
        <p14:creationId xmlns="" xmlns:p14="http://schemas.microsoft.com/office/powerpoint/2010/main" val="2024768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smtClean="0"/>
              <a:t>Анализа здравственог стања</a:t>
            </a:r>
            <a:r>
              <a:rPr lang="sr-Cyrl-RS" dirty="0"/>
              <a:t/>
            </a:r>
            <a:br>
              <a:rPr lang="sr-Cyrl-RS" dirty="0"/>
            </a:br>
            <a:r>
              <a:rPr lang="sr-Cyrl-RS" dirty="0"/>
              <a:t>становништва</a:t>
            </a:r>
            <a:endParaRPr lang="en-US" dirty="0"/>
          </a:p>
        </p:txBody>
      </p:sp>
      <p:sp>
        <p:nvSpPr>
          <p:cNvPr id="3" name="Content Placeholder 2"/>
          <p:cNvSpPr>
            <a:spLocks noGrp="1"/>
          </p:cNvSpPr>
          <p:nvPr>
            <p:ph idx="1"/>
          </p:nvPr>
        </p:nvSpPr>
        <p:spPr/>
        <p:txBody>
          <a:bodyPr>
            <a:normAutofit/>
          </a:bodyPr>
          <a:lstStyle/>
          <a:p>
            <a:pPr marL="0" indent="0">
              <a:buNone/>
            </a:pPr>
            <a:r>
              <a:rPr lang="ru-RU" dirty="0"/>
              <a:t> </a:t>
            </a:r>
            <a:r>
              <a:rPr lang="ru-RU" dirty="0" smtClean="0"/>
              <a:t>Да би се добила комплетнија слика аерозагађења града Лазаревца, постављено је </a:t>
            </a:r>
            <a:r>
              <a:rPr lang="ru-RU" dirty="0"/>
              <a:t>мерно место за мерење концентрација   SO2 и чађи, </a:t>
            </a:r>
            <a:r>
              <a:rPr lang="ru-RU" dirty="0" smtClean="0"/>
              <a:t>у о.ш. “Дуле Караклајић“. </a:t>
            </a:r>
          </a:p>
          <a:p>
            <a:pPr marL="0" indent="0">
              <a:buNone/>
            </a:pPr>
            <a:r>
              <a:rPr lang="ru-RU" dirty="0"/>
              <a:t>Аерозагађење у нашој општини у знатној мери доприноси погоршавању здравственог стања становништва, пре свега појавом хроничних незаразних болести плућа. </a:t>
            </a:r>
            <a:r>
              <a:rPr lang="ru-RU" dirty="0" smtClean="0"/>
              <a:t>Највећи проценат оболелих је у Вреоцима и Великим Црљенима.</a:t>
            </a:r>
            <a:endParaRPr lang="ru-RU" dirty="0"/>
          </a:p>
          <a:p>
            <a:pPr marL="0" indent="0">
              <a:buNone/>
            </a:pPr>
            <a:r>
              <a:rPr lang="ru-RU" dirty="0"/>
              <a:t> </a:t>
            </a:r>
            <a:endParaRPr lang="ru-RU" dirty="0" smtClean="0"/>
          </a:p>
          <a:p>
            <a:pPr marL="0" indent="0">
              <a:buNone/>
            </a:pPr>
            <a:endParaRPr lang="en-US" dirty="0"/>
          </a:p>
        </p:txBody>
      </p:sp>
    </p:spTree>
    <p:extLst>
      <p:ext uri="{BB962C8B-B14F-4D97-AF65-F5344CB8AC3E}">
        <p14:creationId xmlns="" xmlns:p14="http://schemas.microsoft.com/office/powerpoint/2010/main" val="186946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sz="4000" b="1" i="1" dirty="0" smtClean="0"/>
              <a:t>Квалитет вода на </a:t>
            </a:r>
            <a:br>
              <a:rPr lang="ru-RU" sz="4000" b="1" i="1" dirty="0" smtClean="0"/>
            </a:br>
            <a:r>
              <a:rPr lang="ru-RU" sz="4000" b="1" i="1" dirty="0" smtClean="0"/>
              <a:t>територији општине Лазаревац</a:t>
            </a:r>
            <a:r>
              <a:rPr lang="ru-RU" dirty="0">
                <a:latin typeface="Arial" panose="020B0604020202020204" pitchFamily="34" charset="0"/>
              </a:rPr>
              <a:t/>
            </a:r>
            <a:br>
              <a:rPr lang="ru-RU" dirty="0">
                <a:latin typeface="Arial" panose="020B0604020202020204" pitchFamily="34" charset="0"/>
              </a:rPr>
            </a:br>
            <a:endParaRPr lang="en-US" dirty="0"/>
          </a:p>
        </p:txBody>
      </p:sp>
      <p:sp>
        <p:nvSpPr>
          <p:cNvPr id="3" name="Content Placeholder 2"/>
          <p:cNvSpPr>
            <a:spLocks noGrp="1"/>
          </p:cNvSpPr>
          <p:nvPr>
            <p:ph idx="1"/>
          </p:nvPr>
        </p:nvSpPr>
        <p:spPr/>
        <p:txBody>
          <a:bodyPr>
            <a:normAutofit/>
          </a:bodyPr>
          <a:lstStyle/>
          <a:p>
            <a:r>
              <a:rPr lang="ru-RU" dirty="0" smtClean="0">
                <a:latin typeface="Arial" panose="020B0604020202020204" pitchFamily="34" charset="0"/>
                <a:cs typeface="Arial" panose="020B0604020202020204" pitchFamily="34" charset="0"/>
              </a:rPr>
              <a:t>Квалитет</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и</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количина</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воде</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за</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пиће</a:t>
            </a:r>
            <a:endParaRPr lang="en-US" dirty="0" smtClean="0">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Комуналне</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отпадне</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воде</a:t>
            </a:r>
            <a:endParaRPr lang="ru-RU" dirty="0">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Индустријске</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отпадне</a:t>
            </a:r>
            <a:r>
              <a:rPr lang="en-US" dirty="0" smtClean="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вод</a:t>
            </a:r>
            <a:r>
              <a:rPr lang="sr-Cyrl-RS" dirty="0" smtClean="0">
                <a:latin typeface="Arial" panose="020B0604020202020204" pitchFamily="34" charset="0"/>
                <a:cs typeface="Arial" panose="020B0604020202020204" pitchFamily="34" charset="0"/>
              </a:rPr>
              <a:t>е</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987143" y="2820545"/>
            <a:ext cx="1847850" cy="2466975"/>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329487" y="3429000"/>
            <a:ext cx="2466975" cy="1847850"/>
          </a:xfrm>
          <a:prstGeom prst="rect">
            <a:avLst/>
          </a:prstGeom>
        </p:spPr>
      </p:pic>
      <p:sp>
        <p:nvSpPr>
          <p:cNvPr id="6" name="Rectangle 5"/>
          <p:cNvSpPr/>
          <p:nvPr/>
        </p:nvSpPr>
        <p:spPr>
          <a:xfrm>
            <a:off x="7631110" y="5501398"/>
            <a:ext cx="3978297" cy="369332"/>
          </a:xfrm>
          <a:prstGeom prst="rect">
            <a:avLst/>
          </a:prstGeom>
        </p:spPr>
        <p:txBody>
          <a:bodyPr wrap="square">
            <a:spAutoFit/>
          </a:bodyPr>
          <a:lstStyle/>
          <a:p>
            <a:r>
              <a:rPr lang="ru-RU" dirty="0" smtClean="0">
                <a:latin typeface="Arial" panose="020B0604020202020204" pitchFamily="34" charset="0"/>
                <a:cs typeface="Arial" panose="020B0604020202020204" pitchFamily="34" charset="0"/>
              </a:rPr>
              <a:t>Реке Колубара и Лукавица</a:t>
            </a:r>
            <a:endParaRPr lang="en-US"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39605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Водоснабдевање града</a:t>
            </a:r>
            <a:endParaRPr lang="en-US" dirty="0"/>
          </a:p>
        </p:txBody>
      </p:sp>
      <p:sp>
        <p:nvSpPr>
          <p:cNvPr id="3" name="Content Placeholder 2"/>
          <p:cNvSpPr>
            <a:spLocks noGrp="1"/>
          </p:cNvSpPr>
          <p:nvPr>
            <p:ph idx="1"/>
          </p:nvPr>
        </p:nvSpPr>
        <p:spPr>
          <a:xfrm>
            <a:off x="2589212" y="2133600"/>
            <a:ext cx="2747559" cy="4584700"/>
          </a:xfrm>
        </p:spPr>
        <p:txBody>
          <a:bodyPr>
            <a:normAutofit/>
          </a:bodyPr>
          <a:lstStyle/>
          <a:p>
            <a:pPr marL="0" indent="0">
              <a:buNone/>
            </a:pPr>
            <a:r>
              <a:rPr lang="ru-RU" dirty="0">
                <a:latin typeface="Arial" panose="020B0604020202020204" pitchFamily="34" charset="0"/>
                <a:cs typeface="Arial" panose="020B0604020202020204" pitchFamily="34" charset="0"/>
              </a:rPr>
              <a:t>Градско </a:t>
            </a:r>
            <a:r>
              <a:rPr lang="ru-RU" dirty="0" smtClean="0">
                <a:latin typeface="Arial" panose="020B0604020202020204" pitchFamily="34" charset="0"/>
                <a:cs typeface="Arial" panose="020B0604020202020204" pitchFamily="34" charset="0"/>
              </a:rPr>
              <a:t>извориште</a:t>
            </a:r>
            <a:r>
              <a:rPr lang="sr-Latn-RS" dirty="0" smtClean="0">
                <a:latin typeface="Arial" panose="020B0604020202020204" pitchFamily="34" charset="0"/>
                <a:cs typeface="Arial" panose="020B0604020202020204" pitchFamily="34" charset="0"/>
              </a:rPr>
              <a:t> </a:t>
            </a:r>
            <a:r>
              <a:rPr lang="sr-Cyrl-RS" dirty="0" smtClean="0">
                <a:latin typeface="Arial" panose="020B0604020202020204" pitchFamily="34" charset="0"/>
                <a:cs typeface="Arial" panose="020B0604020202020204" pitchFamily="34" charset="0"/>
              </a:rPr>
              <a:t>„Пештан“</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за водоснабдевање града Лазаревац налази се на равничарском терену  равни река Колубаре и </a:t>
            </a:r>
            <a:r>
              <a:rPr lang="ru-RU" dirty="0" smtClean="0">
                <a:latin typeface="Arial" panose="020B0604020202020204" pitchFamily="34" charset="0"/>
                <a:cs typeface="Arial" panose="020B0604020202020204" pitchFamily="34" charset="0"/>
              </a:rPr>
              <a:t>Пештана.</a:t>
            </a:r>
          </a:p>
          <a:p>
            <a:pPr marL="0" indent="0">
              <a:buNone/>
            </a:pPr>
            <a:r>
              <a:rPr lang="ru-RU" dirty="0" smtClean="0">
                <a:latin typeface="Arial" panose="020B0604020202020204" pitchFamily="34" charset="0"/>
                <a:cs typeface="Arial" panose="020B0604020202020204" pitchFamily="34" charset="0"/>
              </a:rPr>
              <a:t>Изградњом површинских копова мења се природни рељеф, расељавају насеља и уништава акумулација подземних вода, уништава се извориште </a:t>
            </a:r>
            <a:r>
              <a:rPr lang="sr-Cyrl-RS" dirty="0">
                <a:latin typeface="Arial" panose="020B0604020202020204" pitchFamily="34" charset="0"/>
                <a:cs typeface="Arial" panose="020B0604020202020204" pitchFamily="34" charset="0"/>
              </a:rPr>
              <a:t>„Пештан“</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506494" y="2006600"/>
            <a:ext cx="5998118" cy="4711700"/>
          </a:xfrm>
          <a:prstGeom prst="rect">
            <a:avLst/>
          </a:prstGeom>
        </p:spPr>
      </p:pic>
    </p:spTree>
    <p:extLst>
      <p:ext uri="{BB962C8B-B14F-4D97-AF65-F5344CB8AC3E}">
        <p14:creationId xmlns="" xmlns:p14="http://schemas.microsoft.com/office/powerpoint/2010/main" val="2150848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Индустријске отпадне воде</a:t>
            </a:r>
            <a:endParaRPr lang="en-US" dirty="0"/>
          </a:p>
        </p:txBody>
      </p:sp>
      <p:sp>
        <p:nvSpPr>
          <p:cNvPr id="3" name="Content Placeholder 2"/>
          <p:cNvSpPr>
            <a:spLocks noGrp="1"/>
          </p:cNvSpPr>
          <p:nvPr>
            <p:ph idx="1"/>
          </p:nvPr>
        </p:nvSpPr>
        <p:spPr/>
        <p:txBody>
          <a:bodyPr/>
          <a:lstStyle/>
          <a:p>
            <a:pPr marL="0" indent="0">
              <a:buNone/>
            </a:pPr>
            <a:r>
              <a:rPr lang="sr-Cyrl-RS" dirty="0" smtClean="0">
                <a:latin typeface="Arial" panose="020B0604020202020204" pitchFamily="34" charset="0"/>
                <a:cs typeface="Arial" panose="020B0604020202020204" pitchFamily="34" charset="0"/>
              </a:rPr>
              <a:t>Индустријске отпадне воде се прикуплјају, каналишу до постројења за пречишћавае воде, и испуштају у најближе водотоке. РБ „Колубара“ је концентрисани загађивач који се може контролисати. Већи проблем су мањи индустријски објекти : кланице, аутосервиси, перионице, сервиси за хемијско чишћење итд.</a:t>
            </a:r>
            <a:endParaRPr lang="en-US"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902389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Утицај отпада на загађеност града</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ru-RU" dirty="0" smtClean="0"/>
              <a:t>Проблеми отпада на подручју општине Лазаревац сврстани су на следећи начин: </a:t>
            </a:r>
            <a:endParaRPr lang="ru-RU" dirty="0"/>
          </a:p>
          <a:p>
            <a:r>
              <a:rPr lang="ru-RU" dirty="0" smtClean="0"/>
              <a:t>Проблеми комуналног чврстог отпада</a:t>
            </a:r>
            <a:endParaRPr lang="ru-RU" dirty="0"/>
          </a:p>
          <a:p>
            <a:r>
              <a:rPr lang="ru-RU" dirty="0" smtClean="0"/>
              <a:t>Проблеми градске депоније</a:t>
            </a:r>
            <a:endParaRPr lang="ru-RU" dirty="0"/>
          </a:p>
          <a:p>
            <a:r>
              <a:rPr lang="ru-RU" dirty="0" smtClean="0"/>
              <a:t>Проблеми нелегалних</a:t>
            </a:r>
            <a:endParaRPr lang="ru-RU" dirty="0"/>
          </a:p>
          <a:p>
            <a:r>
              <a:rPr lang="ru-RU" dirty="0" smtClean="0"/>
              <a:t>Дивљих сметлишта</a:t>
            </a:r>
            <a:endParaRPr lang="ru-RU" dirty="0"/>
          </a:p>
          <a:p>
            <a:r>
              <a:rPr lang="ru-RU" dirty="0" smtClean="0"/>
              <a:t>Проблеми индустријског отпада</a:t>
            </a:r>
            <a:endParaRPr lang="ru-RU" dirty="0"/>
          </a:p>
          <a:p>
            <a:r>
              <a:rPr lang="ru-RU" dirty="0" smtClean="0"/>
              <a:t>Проблеми опасног отпада</a:t>
            </a:r>
            <a:endParaRPr lang="ru-RU" dirty="0"/>
          </a:p>
          <a:p>
            <a:r>
              <a:rPr lang="ru-RU" dirty="0" smtClean="0"/>
              <a:t>Проблеми медицинског отпада</a:t>
            </a:r>
            <a:endParaRPr lang="ru-RU" dirty="0"/>
          </a:p>
          <a:p>
            <a:r>
              <a:rPr lang="ru-RU" dirty="0" smtClean="0"/>
              <a:t>Проблеми услед непостојања сточног гробља</a:t>
            </a:r>
            <a:endParaRPr lang="ru-RU" dirty="0"/>
          </a:p>
          <a:p>
            <a:pPr marL="0" indent="0">
              <a:buNone/>
            </a:pPr>
            <a:endParaRPr lang="en-US" dirty="0"/>
          </a:p>
        </p:txBody>
      </p:sp>
    </p:spTree>
    <p:extLst>
      <p:ext uri="{BB962C8B-B14F-4D97-AF65-F5344CB8AC3E}">
        <p14:creationId xmlns="" xmlns:p14="http://schemas.microsoft.com/office/powerpoint/2010/main" val="1665148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Cyrl-RS" dirty="0" smtClean="0">
                <a:solidFill>
                  <a:schemeClr val="accent2">
                    <a:lumMod val="75000"/>
                  </a:schemeClr>
                </a:solidFill>
              </a:rPr>
              <a:t>Загађеност Колубаре</a:t>
            </a:r>
            <a:endParaRPr lang="en-US" dirty="0">
              <a:solidFill>
                <a:schemeClr val="accent2">
                  <a:lumMod val="75000"/>
                </a:schemeClr>
              </a:solidFill>
            </a:endParaRPr>
          </a:p>
        </p:txBody>
      </p:sp>
      <p:sp>
        <p:nvSpPr>
          <p:cNvPr id="3" name="Subtitle 2"/>
          <p:cNvSpPr>
            <a:spLocks noGrp="1"/>
          </p:cNvSpPr>
          <p:nvPr>
            <p:ph type="subTitle" idx="1"/>
          </p:nvPr>
        </p:nvSpPr>
        <p:spPr>
          <a:xfrm>
            <a:off x="1507067" y="4050836"/>
            <a:ext cx="7766936" cy="1096899"/>
          </a:xfrm>
        </p:spPr>
        <p:txBody>
          <a:bodyPr>
            <a:normAutofit/>
          </a:bodyPr>
          <a:lstStyle/>
          <a:p>
            <a:r>
              <a:rPr lang="sr-Cyrl-RS" sz="2400" dirty="0" smtClean="0">
                <a:solidFill>
                  <a:schemeClr val="accent1">
                    <a:lumMod val="60000"/>
                    <a:lumOff val="40000"/>
                  </a:schemeClr>
                </a:solidFill>
              </a:rPr>
              <a:t>Софија Митић и Ксенија Чоловић</a:t>
            </a:r>
            <a:endParaRPr lang="en-US" sz="2400" dirty="0">
              <a:solidFill>
                <a:schemeClr val="accent1">
                  <a:lumMod val="60000"/>
                  <a:lumOff val="40000"/>
                </a:schemeClr>
              </a:solidFill>
            </a:endParaRPr>
          </a:p>
        </p:txBody>
      </p:sp>
    </p:spTree>
    <p:extLst>
      <p:ext uri="{BB962C8B-B14F-4D97-AF65-F5344CB8AC3E}">
        <p14:creationId xmlns="" xmlns:p14="http://schemas.microsoft.com/office/powerpoint/2010/main" val="38358745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8663" y="1168926"/>
            <a:ext cx="8201283" cy="1569660"/>
          </a:xfrm>
          <a:prstGeom prst="rect">
            <a:avLst/>
          </a:prstGeom>
          <a:noFill/>
        </p:spPr>
        <p:txBody>
          <a:bodyPr wrap="none" rtlCol="0">
            <a:spAutoFit/>
          </a:bodyPr>
          <a:lstStyle/>
          <a:p>
            <a:pPr algn="ctr"/>
            <a:r>
              <a:rPr lang="sr-Cyrl-RS" sz="3200" smtClean="0">
                <a:latin typeface="Comic Sans MS" panose="030F0702030302020204" pitchFamily="66" charset="0"/>
              </a:rPr>
              <a:t>,,Око 7 милиона људи на планети умре </a:t>
            </a:r>
          </a:p>
          <a:p>
            <a:pPr algn="ctr"/>
            <a:r>
              <a:rPr lang="sr-Cyrl-RS" sz="3200" smtClean="0">
                <a:latin typeface="Comic Sans MS" panose="030F0702030302020204" pitchFamily="66" charset="0"/>
              </a:rPr>
              <a:t>на годишњем нивоу</a:t>
            </a:r>
          </a:p>
          <a:p>
            <a:pPr algn="ctr"/>
            <a:r>
              <a:rPr lang="sr-Cyrl-RS" sz="3200" smtClean="0">
                <a:latin typeface="Comic Sans MS" panose="030F0702030302020204" pitchFamily="66" charset="0"/>
              </a:rPr>
              <a:t>од последица загађења ваздуха“ (СЗО)</a:t>
            </a:r>
            <a:endParaRPr lang="en-US" sz="3200">
              <a:latin typeface="Comic Sans MS" panose="030F0702030302020204" pitchFamily="66" charset="0"/>
            </a:endParaRPr>
          </a:p>
        </p:txBody>
      </p:sp>
    </p:spTree>
    <p:extLst>
      <p:ext uri="{BB962C8B-B14F-4D97-AF65-F5344CB8AC3E}">
        <p14:creationId xmlns:p14="http://schemas.microsoft.com/office/powerpoint/2010/main" xmlns="" val="2835220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6" y="223234"/>
            <a:ext cx="8596668" cy="1320800"/>
          </a:xfrm>
        </p:spPr>
        <p:txBody>
          <a:bodyPr>
            <a:normAutofit fontScale="90000"/>
          </a:bodyPr>
          <a:lstStyle/>
          <a:p>
            <a:pPr algn="ctr"/>
            <a:r>
              <a:rPr lang="sr-Cyrl-RS" dirty="0"/>
              <a:t/>
            </a:r>
            <a:br>
              <a:rPr lang="sr-Cyrl-RS" dirty="0"/>
            </a:br>
            <a:r>
              <a:rPr lang="sr-Cyrl-RS" sz="4000" dirty="0" smtClean="0">
                <a:solidFill>
                  <a:schemeClr val="accent2">
                    <a:lumMod val="75000"/>
                  </a:schemeClr>
                </a:solidFill>
              </a:rPr>
              <a:t>Река Клубара</a:t>
            </a:r>
            <a:br>
              <a:rPr lang="sr-Cyrl-RS" sz="4000" dirty="0" smtClean="0">
                <a:solidFill>
                  <a:schemeClr val="accent2">
                    <a:lumMod val="75000"/>
                  </a:schemeClr>
                </a:solidFill>
              </a:rPr>
            </a:br>
            <a:r>
              <a:rPr lang="sr-Cyrl-RS" dirty="0"/>
              <a:t/>
            </a:r>
            <a:br>
              <a:rPr lang="sr-Cyrl-RS" dirty="0"/>
            </a:br>
            <a:r>
              <a:rPr lang="sr-Cyrl-RS" dirty="0" smtClean="0"/>
              <a:t/>
            </a:r>
            <a:br>
              <a:rPr lang="sr-Cyrl-RS" dirty="0" smtClean="0"/>
            </a:br>
            <a:endParaRPr lang="en-US" dirty="0"/>
          </a:p>
        </p:txBody>
      </p:sp>
      <p:sp>
        <p:nvSpPr>
          <p:cNvPr id="3" name="Content Placeholder 2"/>
          <p:cNvSpPr>
            <a:spLocks noGrp="1"/>
          </p:cNvSpPr>
          <p:nvPr>
            <p:ph sz="half" idx="1"/>
          </p:nvPr>
        </p:nvSpPr>
        <p:spPr>
          <a:xfrm>
            <a:off x="677334" y="1544034"/>
            <a:ext cx="4184035" cy="5049949"/>
          </a:xfrm>
        </p:spPr>
        <p:txBody>
          <a:bodyPr>
            <a:normAutofit lnSpcReduction="10000"/>
          </a:bodyPr>
          <a:lstStyle/>
          <a:p>
            <a:r>
              <a:rPr lang="sr-Cyrl-RS" sz="2400" dirty="0">
                <a:solidFill>
                  <a:schemeClr val="accent2">
                    <a:lumMod val="75000"/>
                  </a:schemeClr>
                </a:solidFill>
              </a:rPr>
              <a:t>Колубара настаје од Обнице и Јабланице које се спајају 1 км узводно од Ваљева, на око 195 м надморске висине. Од Ваљева па до ушћа у Саву недалеко од </a:t>
            </a:r>
            <a:r>
              <a:rPr lang="sr-Cyrl-RS" sz="2400" dirty="0" smtClean="0">
                <a:solidFill>
                  <a:schemeClr val="accent2">
                    <a:lumMod val="75000"/>
                  </a:schemeClr>
                </a:solidFill>
              </a:rPr>
              <a:t>Обреновца, Колубара </a:t>
            </a:r>
            <a:r>
              <a:rPr lang="sr-Cyrl-RS" sz="2400" dirty="0">
                <a:solidFill>
                  <a:schemeClr val="accent2">
                    <a:lumMod val="75000"/>
                  </a:schemeClr>
                </a:solidFill>
              </a:rPr>
              <a:t>има дужину од 86,4 км. Према дужини тока и површини слива од 3.641 км</a:t>
            </a:r>
            <a:r>
              <a:rPr lang="sr-Cyrl-RS" sz="2400" baseline="30000" dirty="0">
                <a:solidFill>
                  <a:schemeClr val="accent2">
                    <a:lumMod val="75000"/>
                  </a:schemeClr>
                </a:solidFill>
              </a:rPr>
              <a:t>2</a:t>
            </a:r>
            <a:r>
              <a:rPr lang="sr-Cyrl-RS" sz="2400" dirty="0">
                <a:solidFill>
                  <a:schemeClr val="accent2">
                    <a:lumMod val="75000"/>
                  </a:schemeClr>
                </a:solidFill>
              </a:rPr>
              <a:t>, Колубара се убраја у реке средње величине.</a:t>
            </a:r>
            <a:endParaRPr lang="en-US" sz="2400" dirty="0">
              <a:solidFill>
                <a:schemeClr val="accent2">
                  <a:lumMod val="75000"/>
                </a:schemeClr>
              </a:solidFill>
            </a:endParaRPr>
          </a:p>
          <a:p>
            <a:pPr marL="0" indent="0">
              <a:buNone/>
            </a:pPr>
            <a:r>
              <a:rPr lang="sr-Cyrl-RS" sz="2400" dirty="0">
                <a:solidFill>
                  <a:schemeClr val="accent2">
                    <a:lumMod val="75000"/>
                  </a:schemeClr>
                </a:solidFill>
              </a:rPr>
              <a:t> </a:t>
            </a:r>
            <a:endParaRPr lang="en-US" sz="2400" dirty="0">
              <a:solidFill>
                <a:schemeClr val="accent2">
                  <a:lumMod val="75000"/>
                </a:schemeClr>
              </a:solidFill>
            </a:endParaRPr>
          </a:p>
          <a:p>
            <a:endParaRPr lang="en-US" dirty="0">
              <a:solidFill>
                <a:schemeClr val="accent2">
                  <a:lumMod val="75000"/>
                </a:schemeClr>
              </a:solidFill>
            </a:endParaRPr>
          </a:p>
        </p:txBody>
      </p:sp>
      <p:pic>
        <p:nvPicPr>
          <p:cNvPr id="5" name="Content Placeholder 4"/>
          <p:cNvPicPr>
            <a:picLocks noGrp="1" noChangeAspect="1"/>
          </p:cNvPicPr>
          <p:nvPr>
            <p:ph sz="half" idx="2"/>
          </p:nvPr>
        </p:nvPicPr>
        <p:blipFill>
          <a:blip r:embed="rId2"/>
          <a:stretch>
            <a:fillRect/>
          </a:stretch>
        </p:blipFill>
        <p:spPr>
          <a:xfrm>
            <a:off x="5150392" y="1502228"/>
            <a:ext cx="3662217" cy="4478635"/>
          </a:xfrm>
          <a:prstGeom prst="rect">
            <a:avLst/>
          </a:prstGeom>
        </p:spPr>
      </p:pic>
      <p:sp>
        <p:nvSpPr>
          <p:cNvPr id="6" name="TextBox 5"/>
          <p:cNvSpPr txBox="1"/>
          <p:nvPr/>
        </p:nvSpPr>
        <p:spPr>
          <a:xfrm>
            <a:off x="3866606" y="5995851"/>
            <a:ext cx="5342709" cy="369332"/>
          </a:xfrm>
          <a:prstGeom prst="rect">
            <a:avLst/>
          </a:prstGeom>
          <a:noFill/>
        </p:spPr>
        <p:txBody>
          <a:bodyPr wrap="square" rtlCol="0">
            <a:spAutoFit/>
          </a:bodyPr>
          <a:lstStyle/>
          <a:p>
            <a:pPr algn="r"/>
            <a:r>
              <a:rPr lang="sr-Cyrl-RS" dirty="0" smtClean="0">
                <a:solidFill>
                  <a:schemeClr val="accent2">
                    <a:lumMod val="75000"/>
                  </a:schemeClr>
                </a:solidFill>
              </a:rPr>
              <a:t>“Географски полољај реке Колубаре”</a:t>
            </a:r>
            <a:endParaRPr lang="en-US" dirty="0">
              <a:solidFill>
                <a:schemeClr val="accent2">
                  <a:lumMod val="75000"/>
                </a:schemeClr>
              </a:solidFill>
            </a:endParaRPr>
          </a:p>
        </p:txBody>
      </p:sp>
    </p:spTree>
    <p:extLst>
      <p:ext uri="{BB962C8B-B14F-4D97-AF65-F5344CB8AC3E}">
        <p14:creationId xmlns="" xmlns:p14="http://schemas.microsoft.com/office/powerpoint/2010/main" val="4864155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idx="1"/>
          </p:nvPr>
        </p:nvSpPr>
        <p:spPr>
          <a:xfrm>
            <a:off x="600589" y="347640"/>
            <a:ext cx="8596312" cy="6001645"/>
          </a:xfrm>
        </p:spPr>
        <p:txBody>
          <a:bodyPr>
            <a:normAutofit/>
          </a:bodyPr>
          <a:lstStyle/>
          <a:p>
            <a:r>
              <a:rPr lang="sr-Cyrl-RS" sz="2400" dirty="0">
                <a:solidFill>
                  <a:schemeClr val="accent2">
                    <a:lumMod val="75000"/>
                  </a:schemeClr>
                </a:solidFill>
              </a:rPr>
              <a:t>Корито реке Колубаре усечено је у површинске стене дубине од 4-7м. Само корито је узано и вијугаво због проласка кроз различита тла на подручју. Меандри су неправилног облика, са местимично оштрим скретницама, што утиче на нестабилност обала и самог корита.</a:t>
            </a:r>
            <a:endParaRPr lang="en-US" sz="2400" dirty="0">
              <a:solidFill>
                <a:schemeClr val="accent2">
                  <a:lumMod val="75000"/>
                </a:schemeClr>
              </a:solidFill>
            </a:endParaRPr>
          </a:p>
          <a:p>
            <a:pPr marL="0" indent="0">
              <a:buNone/>
            </a:pPr>
            <a:endParaRPr lang="en-US" sz="2400" dirty="0">
              <a:solidFill>
                <a:schemeClr val="accent2">
                  <a:lumMod val="75000"/>
                </a:schemeClr>
              </a:solidFill>
            </a:endParaRPr>
          </a:p>
        </p:txBody>
      </p:sp>
      <p:pic>
        <p:nvPicPr>
          <p:cNvPr id="8" name="Picture 7"/>
          <p:cNvPicPr>
            <a:picLocks noChangeAspect="1"/>
          </p:cNvPicPr>
          <p:nvPr/>
        </p:nvPicPr>
        <p:blipFill>
          <a:blip r:embed="rId2"/>
          <a:stretch>
            <a:fillRect/>
          </a:stretch>
        </p:blipFill>
        <p:spPr>
          <a:xfrm>
            <a:off x="2794715" y="2493349"/>
            <a:ext cx="4653568" cy="3490176"/>
          </a:xfrm>
          <a:prstGeom prst="rect">
            <a:avLst/>
          </a:prstGeom>
        </p:spPr>
      </p:pic>
      <p:sp>
        <p:nvSpPr>
          <p:cNvPr id="4" name="TextBox 3"/>
          <p:cNvSpPr txBox="1"/>
          <p:nvPr/>
        </p:nvSpPr>
        <p:spPr>
          <a:xfrm>
            <a:off x="2795451" y="6178731"/>
            <a:ext cx="4611189" cy="369332"/>
          </a:xfrm>
          <a:prstGeom prst="rect">
            <a:avLst/>
          </a:prstGeom>
          <a:noFill/>
        </p:spPr>
        <p:txBody>
          <a:bodyPr wrap="square" rtlCol="0">
            <a:spAutoFit/>
          </a:bodyPr>
          <a:lstStyle/>
          <a:p>
            <a:pPr algn="ctr"/>
            <a:r>
              <a:rPr lang="sr-Cyrl-RS" i="1" dirty="0" smtClean="0">
                <a:solidFill>
                  <a:schemeClr val="accent2">
                    <a:lumMod val="75000"/>
                  </a:schemeClr>
                </a:solidFill>
              </a:rPr>
              <a:t>“Река Колубара”</a:t>
            </a:r>
            <a:endParaRPr lang="en-US" i="1" dirty="0">
              <a:solidFill>
                <a:schemeClr val="accent2">
                  <a:lumMod val="75000"/>
                </a:schemeClr>
              </a:solidFill>
            </a:endParaRPr>
          </a:p>
        </p:txBody>
      </p:sp>
    </p:spTree>
    <p:extLst>
      <p:ext uri="{BB962C8B-B14F-4D97-AF65-F5344CB8AC3E}">
        <p14:creationId xmlns="" xmlns:p14="http://schemas.microsoft.com/office/powerpoint/2010/main" val="3951502308"/>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6" y="210354"/>
            <a:ext cx="8596668" cy="1320800"/>
          </a:xfrm>
        </p:spPr>
        <p:txBody>
          <a:bodyPr/>
          <a:lstStyle/>
          <a:p>
            <a:pPr algn="ctr"/>
            <a:r>
              <a:rPr lang="sr-Cyrl-RS" dirty="0"/>
              <a:t/>
            </a:r>
            <a:br>
              <a:rPr lang="sr-Cyrl-RS" dirty="0"/>
            </a:br>
            <a:r>
              <a:rPr lang="sr-Cyrl-RS" dirty="0" smtClean="0">
                <a:solidFill>
                  <a:schemeClr val="accent2">
                    <a:lumMod val="75000"/>
                  </a:schemeClr>
                </a:solidFill>
              </a:rPr>
              <a:t>Загађеност воде</a:t>
            </a:r>
            <a:endParaRPr lang="en-US" dirty="0">
              <a:solidFill>
                <a:schemeClr val="accent2">
                  <a:lumMod val="75000"/>
                </a:schemeClr>
              </a:solidFill>
            </a:endParaRPr>
          </a:p>
        </p:txBody>
      </p:sp>
      <p:sp>
        <p:nvSpPr>
          <p:cNvPr id="3" name="Content Placeholder 2"/>
          <p:cNvSpPr>
            <a:spLocks noGrp="1"/>
          </p:cNvSpPr>
          <p:nvPr>
            <p:ph sz="half" idx="1"/>
          </p:nvPr>
        </p:nvSpPr>
        <p:spPr>
          <a:xfrm>
            <a:off x="677334" y="1489166"/>
            <a:ext cx="4184035" cy="4924513"/>
          </a:xfrm>
        </p:spPr>
        <p:txBody>
          <a:bodyPr>
            <a:normAutofit/>
          </a:bodyPr>
          <a:lstStyle/>
          <a:p>
            <a:r>
              <a:rPr lang="en-US" sz="2200" dirty="0" err="1" smtClean="0">
                <a:solidFill>
                  <a:schemeClr val="accent2">
                    <a:lumMod val="75000"/>
                  </a:schemeClr>
                </a:solidFill>
              </a:rPr>
              <a:t>Колубара</a:t>
            </a:r>
            <a:r>
              <a:rPr lang="sr-Cyrl-RS" sz="2200" dirty="0" smtClean="0">
                <a:solidFill>
                  <a:schemeClr val="accent2">
                    <a:lumMod val="75000"/>
                  </a:schemeClr>
                </a:solidFill>
              </a:rPr>
              <a:t> </a:t>
            </a:r>
            <a:r>
              <a:rPr lang="en-US" sz="2200" dirty="0" err="1" smtClean="0">
                <a:solidFill>
                  <a:schemeClr val="accent2">
                    <a:lumMod val="75000"/>
                  </a:schemeClr>
                </a:solidFill>
              </a:rPr>
              <a:t>представља</a:t>
            </a:r>
            <a:r>
              <a:rPr lang="en-US" sz="2200" dirty="0" smtClean="0">
                <a:solidFill>
                  <a:schemeClr val="accent2">
                    <a:lumMod val="75000"/>
                  </a:schemeClr>
                </a:solidFill>
              </a:rPr>
              <a:t> </a:t>
            </a:r>
            <a:r>
              <a:rPr lang="en-US" sz="2200" dirty="0" err="1">
                <a:solidFill>
                  <a:schemeClr val="accent2">
                    <a:lumMod val="75000"/>
                  </a:schemeClr>
                </a:solidFill>
              </a:rPr>
              <a:t>један</a:t>
            </a:r>
            <a:r>
              <a:rPr lang="en-US" sz="2200" dirty="0">
                <a:solidFill>
                  <a:schemeClr val="accent2">
                    <a:lumMod val="75000"/>
                  </a:schemeClr>
                </a:solidFill>
              </a:rPr>
              <a:t> </a:t>
            </a:r>
            <a:r>
              <a:rPr lang="en-US" sz="2200" dirty="0" err="1">
                <a:solidFill>
                  <a:schemeClr val="accent2">
                    <a:lumMod val="75000"/>
                  </a:schemeClr>
                </a:solidFill>
              </a:rPr>
              <a:t>од</a:t>
            </a:r>
            <a:r>
              <a:rPr lang="en-US" sz="2200" dirty="0">
                <a:solidFill>
                  <a:schemeClr val="accent2">
                    <a:lumMod val="75000"/>
                  </a:schemeClr>
                </a:solidFill>
              </a:rPr>
              <a:t> </a:t>
            </a:r>
            <a:r>
              <a:rPr lang="en-US" sz="2200" dirty="0" err="1">
                <a:solidFill>
                  <a:schemeClr val="accent2">
                    <a:lumMod val="75000"/>
                  </a:schemeClr>
                </a:solidFill>
              </a:rPr>
              <a:t>токова</a:t>
            </a:r>
            <a:r>
              <a:rPr lang="en-US" sz="2200" dirty="0">
                <a:solidFill>
                  <a:schemeClr val="accent2">
                    <a:lumMod val="75000"/>
                  </a:schemeClr>
                </a:solidFill>
              </a:rPr>
              <a:t> </a:t>
            </a:r>
            <a:r>
              <a:rPr lang="en-US" sz="2200" dirty="0" err="1">
                <a:solidFill>
                  <a:schemeClr val="accent2">
                    <a:lumMod val="75000"/>
                  </a:schemeClr>
                </a:solidFill>
              </a:rPr>
              <a:t>са</a:t>
            </a:r>
            <a:r>
              <a:rPr lang="en-US" sz="2200" dirty="0">
                <a:solidFill>
                  <a:schemeClr val="accent2">
                    <a:lumMod val="75000"/>
                  </a:schemeClr>
                </a:solidFill>
              </a:rPr>
              <a:t> </a:t>
            </a:r>
            <a:r>
              <a:rPr lang="en-US" sz="2200" dirty="0" err="1">
                <a:solidFill>
                  <a:schemeClr val="accent2">
                    <a:lumMod val="75000"/>
                  </a:schemeClr>
                </a:solidFill>
              </a:rPr>
              <a:t>већим</a:t>
            </a:r>
            <a:r>
              <a:rPr lang="en-US" sz="2200" dirty="0">
                <a:solidFill>
                  <a:schemeClr val="accent2">
                    <a:lumMod val="75000"/>
                  </a:schemeClr>
                </a:solidFill>
              </a:rPr>
              <a:t> </a:t>
            </a:r>
            <a:r>
              <a:rPr lang="en-US" sz="2200" dirty="0" err="1">
                <a:solidFill>
                  <a:schemeClr val="accent2">
                    <a:lumMod val="75000"/>
                  </a:schemeClr>
                </a:solidFill>
              </a:rPr>
              <a:t>степеном</a:t>
            </a:r>
            <a:r>
              <a:rPr lang="en-US" sz="2200" dirty="0">
                <a:solidFill>
                  <a:schemeClr val="accent2">
                    <a:lumMod val="75000"/>
                  </a:schemeClr>
                </a:solidFill>
              </a:rPr>
              <a:t> </a:t>
            </a:r>
            <a:r>
              <a:rPr lang="en-US" sz="2200" dirty="0" err="1">
                <a:solidFill>
                  <a:schemeClr val="accent2">
                    <a:lumMod val="75000"/>
                  </a:schemeClr>
                </a:solidFill>
              </a:rPr>
              <a:t>деградације</a:t>
            </a:r>
            <a:r>
              <a:rPr lang="en-US" sz="2200" dirty="0">
                <a:solidFill>
                  <a:schemeClr val="accent2">
                    <a:lumMod val="75000"/>
                  </a:schemeClr>
                </a:solidFill>
              </a:rPr>
              <a:t> </a:t>
            </a:r>
            <a:r>
              <a:rPr lang="en-US" sz="2200" dirty="0" err="1" smtClean="0">
                <a:solidFill>
                  <a:schemeClr val="accent2">
                    <a:lumMod val="75000"/>
                  </a:schemeClr>
                </a:solidFill>
              </a:rPr>
              <a:t>вода</a:t>
            </a:r>
            <a:r>
              <a:rPr lang="sr-Cyrl-RS" sz="2200" dirty="0" smtClean="0">
                <a:solidFill>
                  <a:schemeClr val="accent2">
                    <a:lumMod val="75000"/>
                  </a:schemeClr>
                </a:solidFill>
              </a:rPr>
              <a:t>.</a:t>
            </a:r>
          </a:p>
          <a:p>
            <a:r>
              <a:rPr lang="en-US" sz="2200" dirty="0" err="1">
                <a:solidFill>
                  <a:schemeClr val="accent2">
                    <a:lumMod val="75000"/>
                  </a:schemeClr>
                </a:solidFill>
              </a:rPr>
              <a:t>Протиче</a:t>
            </a:r>
            <a:r>
              <a:rPr lang="en-US" sz="2200" dirty="0">
                <a:solidFill>
                  <a:schemeClr val="accent2">
                    <a:lumMod val="75000"/>
                  </a:schemeClr>
                </a:solidFill>
              </a:rPr>
              <a:t> </a:t>
            </a:r>
            <a:r>
              <a:rPr lang="en-US" sz="2200" dirty="0" err="1">
                <a:solidFill>
                  <a:schemeClr val="accent2">
                    <a:lumMod val="75000"/>
                  </a:schemeClr>
                </a:solidFill>
              </a:rPr>
              <a:t>кроз</a:t>
            </a:r>
            <a:r>
              <a:rPr lang="en-US" sz="2200" dirty="0">
                <a:solidFill>
                  <a:schemeClr val="accent2">
                    <a:lumMod val="75000"/>
                  </a:schemeClr>
                </a:solidFill>
              </a:rPr>
              <a:t> </a:t>
            </a:r>
            <a:r>
              <a:rPr lang="en-US" sz="2200" dirty="0" err="1">
                <a:solidFill>
                  <a:schemeClr val="accent2">
                    <a:lumMod val="75000"/>
                  </a:schemeClr>
                </a:solidFill>
              </a:rPr>
              <a:t>многобројна</a:t>
            </a:r>
            <a:r>
              <a:rPr lang="en-US" sz="2200" dirty="0">
                <a:solidFill>
                  <a:schemeClr val="accent2">
                    <a:lumMod val="75000"/>
                  </a:schemeClr>
                </a:solidFill>
              </a:rPr>
              <a:t> </a:t>
            </a:r>
            <a:r>
              <a:rPr lang="en-US" sz="2200" dirty="0" err="1">
                <a:solidFill>
                  <a:schemeClr val="accent2">
                    <a:lumMod val="75000"/>
                  </a:schemeClr>
                </a:solidFill>
              </a:rPr>
              <a:t>насеља</a:t>
            </a:r>
            <a:r>
              <a:rPr lang="en-US" sz="2200" dirty="0">
                <a:solidFill>
                  <a:schemeClr val="accent2">
                    <a:lumMod val="75000"/>
                  </a:schemeClr>
                </a:solidFill>
              </a:rPr>
              <a:t>, </a:t>
            </a:r>
            <a:r>
              <a:rPr lang="en-US" sz="2200" dirty="0" err="1">
                <a:solidFill>
                  <a:schemeClr val="accent2">
                    <a:lumMod val="75000"/>
                  </a:schemeClr>
                </a:solidFill>
              </a:rPr>
              <a:t>градска</a:t>
            </a:r>
            <a:r>
              <a:rPr lang="en-US" sz="2200" dirty="0">
                <a:solidFill>
                  <a:schemeClr val="accent2">
                    <a:lumMod val="75000"/>
                  </a:schemeClr>
                </a:solidFill>
              </a:rPr>
              <a:t> и </a:t>
            </a:r>
            <a:r>
              <a:rPr lang="en-US" sz="2200" dirty="0" err="1">
                <a:solidFill>
                  <a:schemeClr val="accent2">
                    <a:lumMod val="75000"/>
                  </a:schemeClr>
                </a:solidFill>
              </a:rPr>
              <a:t>сеоска</a:t>
            </a:r>
            <a:r>
              <a:rPr lang="en-US" sz="2200" dirty="0">
                <a:solidFill>
                  <a:schemeClr val="accent2">
                    <a:lumMod val="75000"/>
                  </a:schemeClr>
                </a:solidFill>
              </a:rPr>
              <a:t>, у </a:t>
            </a:r>
            <a:r>
              <a:rPr lang="en-US" sz="2200" dirty="0" err="1">
                <a:solidFill>
                  <a:schemeClr val="accent2">
                    <a:lumMod val="75000"/>
                  </a:schemeClr>
                </a:solidFill>
              </a:rPr>
              <a:t>којима</a:t>
            </a:r>
            <a:r>
              <a:rPr lang="en-US" sz="2200" dirty="0">
                <a:solidFill>
                  <a:schemeClr val="accent2">
                    <a:lumMod val="75000"/>
                  </a:schemeClr>
                </a:solidFill>
              </a:rPr>
              <a:t> </a:t>
            </a:r>
            <a:r>
              <a:rPr lang="en-US" sz="2200" dirty="0" err="1">
                <a:solidFill>
                  <a:schemeClr val="accent2">
                    <a:lumMod val="75000"/>
                  </a:schemeClr>
                </a:solidFill>
              </a:rPr>
              <a:t>прима</a:t>
            </a:r>
            <a:r>
              <a:rPr lang="en-US" sz="2200" dirty="0">
                <a:solidFill>
                  <a:schemeClr val="accent2">
                    <a:lumMod val="75000"/>
                  </a:schemeClr>
                </a:solidFill>
              </a:rPr>
              <a:t> </a:t>
            </a:r>
            <a:r>
              <a:rPr lang="en-US" sz="2200" dirty="0" err="1">
                <a:solidFill>
                  <a:schemeClr val="accent2">
                    <a:lumMod val="75000"/>
                  </a:schemeClr>
                </a:solidFill>
              </a:rPr>
              <a:t>фекалне</a:t>
            </a:r>
            <a:r>
              <a:rPr lang="en-US" sz="2200" dirty="0">
                <a:solidFill>
                  <a:schemeClr val="accent2">
                    <a:lumMod val="75000"/>
                  </a:schemeClr>
                </a:solidFill>
              </a:rPr>
              <a:t> и </a:t>
            </a:r>
            <a:r>
              <a:rPr lang="en-US" sz="2200" dirty="0" err="1">
                <a:solidFill>
                  <a:schemeClr val="accent2">
                    <a:lumMod val="75000"/>
                  </a:schemeClr>
                </a:solidFill>
              </a:rPr>
              <a:t>индустријске</a:t>
            </a:r>
            <a:r>
              <a:rPr lang="en-US" sz="2200" dirty="0">
                <a:solidFill>
                  <a:schemeClr val="accent2">
                    <a:lumMod val="75000"/>
                  </a:schemeClr>
                </a:solidFill>
              </a:rPr>
              <a:t> </a:t>
            </a:r>
            <a:r>
              <a:rPr lang="en-US" sz="2200" dirty="0" err="1">
                <a:solidFill>
                  <a:schemeClr val="accent2">
                    <a:lumMod val="75000"/>
                  </a:schemeClr>
                </a:solidFill>
              </a:rPr>
              <a:t>отпадне</a:t>
            </a:r>
            <a:r>
              <a:rPr lang="en-US" sz="2200" dirty="0">
                <a:solidFill>
                  <a:schemeClr val="accent2">
                    <a:lumMod val="75000"/>
                  </a:schemeClr>
                </a:solidFill>
              </a:rPr>
              <a:t> </a:t>
            </a:r>
            <a:r>
              <a:rPr lang="en-US" sz="2200" dirty="0" err="1">
                <a:solidFill>
                  <a:schemeClr val="accent2">
                    <a:lumMod val="75000"/>
                  </a:schemeClr>
                </a:solidFill>
              </a:rPr>
              <a:t>воде</a:t>
            </a:r>
            <a:r>
              <a:rPr lang="en-US" sz="2200" dirty="0">
                <a:solidFill>
                  <a:schemeClr val="accent2">
                    <a:lumMod val="75000"/>
                  </a:schemeClr>
                </a:solidFill>
              </a:rPr>
              <a:t>.</a:t>
            </a:r>
            <a:endParaRPr lang="sr-Cyrl-RS" sz="2200" dirty="0" smtClean="0">
              <a:solidFill>
                <a:schemeClr val="accent2">
                  <a:lumMod val="75000"/>
                </a:schemeClr>
              </a:solidFill>
            </a:endParaRPr>
          </a:p>
          <a:p>
            <a:endParaRPr lang="en-US" sz="2400" dirty="0">
              <a:solidFill>
                <a:schemeClr val="accent2">
                  <a:lumMod val="75000"/>
                </a:schemeClr>
              </a:solidFill>
            </a:endParaRPr>
          </a:p>
        </p:txBody>
      </p:sp>
      <p:sp>
        <p:nvSpPr>
          <p:cNvPr id="4" name="Content Placeholder 3"/>
          <p:cNvSpPr>
            <a:spLocks noGrp="1"/>
          </p:cNvSpPr>
          <p:nvPr>
            <p:ph sz="half" idx="2"/>
          </p:nvPr>
        </p:nvSpPr>
        <p:spPr>
          <a:xfrm>
            <a:off x="5089970" y="1476103"/>
            <a:ext cx="4184034" cy="4937576"/>
          </a:xfrm>
        </p:spPr>
        <p:txBody>
          <a:bodyPr>
            <a:normAutofit/>
          </a:bodyPr>
          <a:lstStyle/>
          <a:p>
            <a:r>
              <a:rPr lang="en-US" sz="2200" dirty="0" err="1">
                <a:solidFill>
                  <a:schemeClr val="accent2">
                    <a:lumMod val="75000"/>
                  </a:schemeClr>
                </a:solidFill>
              </a:rPr>
              <a:t>Резултат</a:t>
            </a:r>
            <a:r>
              <a:rPr lang="en-US" sz="2200" dirty="0">
                <a:solidFill>
                  <a:schemeClr val="accent2">
                    <a:lumMod val="75000"/>
                  </a:schemeClr>
                </a:solidFill>
              </a:rPr>
              <a:t> </a:t>
            </a:r>
            <a:r>
              <a:rPr lang="en-US" sz="2200" dirty="0" err="1">
                <a:solidFill>
                  <a:schemeClr val="accent2">
                    <a:lumMod val="75000"/>
                  </a:schemeClr>
                </a:solidFill>
              </a:rPr>
              <a:t>тога</a:t>
            </a:r>
            <a:r>
              <a:rPr lang="en-US" sz="2200" dirty="0">
                <a:solidFill>
                  <a:schemeClr val="accent2">
                    <a:lumMod val="75000"/>
                  </a:schemeClr>
                </a:solidFill>
              </a:rPr>
              <a:t> </a:t>
            </a:r>
            <a:r>
              <a:rPr lang="en-US" sz="2200" dirty="0" err="1">
                <a:solidFill>
                  <a:schemeClr val="accent2">
                    <a:lumMod val="75000"/>
                  </a:schemeClr>
                </a:solidFill>
              </a:rPr>
              <a:t>су</a:t>
            </a:r>
            <a:r>
              <a:rPr lang="en-US" sz="2200" dirty="0">
                <a:solidFill>
                  <a:schemeClr val="accent2">
                    <a:lumMod val="75000"/>
                  </a:schemeClr>
                </a:solidFill>
              </a:rPr>
              <a:t> </a:t>
            </a:r>
            <a:r>
              <a:rPr lang="en-US" sz="2200" dirty="0" err="1">
                <a:solidFill>
                  <a:schemeClr val="accent2">
                    <a:lumMod val="75000"/>
                  </a:schemeClr>
                </a:solidFill>
              </a:rPr>
              <a:t>утврђене</a:t>
            </a:r>
            <a:r>
              <a:rPr lang="en-US" sz="2200" dirty="0">
                <a:solidFill>
                  <a:schemeClr val="accent2">
                    <a:lumMod val="75000"/>
                  </a:schemeClr>
                </a:solidFill>
              </a:rPr>
              <a:t> </a:t>
            </a:r>
            <a:r>
              <a:rPr lang="en-US" sz="2200" dirty="0" err="1">
                <a:solidFill>
                  <a:schemeClr val="accent2">
                    <a:lumMod val="75000"/>
                  </a:schemeClr>
                </a:solidFill>
              </a:rPr>
              <a:t>лоше</a:t>
            </a:r>
            <a:r>
              <a:rPr lang="en-US" sz="2200" dirty="0">
                <a:solidFill>
                  <a:schemeClr val="accent2">
                    <a:lumMod val="75000"/>
                  </a:schemeClr>
                </a:solidFill>
              </a:rPr>
              <a:t> </a:t>
            </a:r>
            <a:r>
              <a:rPr lang="en-US" sz="2200" dirty="0" err="1">
                <a:solidFill>
                  <a:schemeClr val="accent2">
                    <a:lumMod val="75000"/>
                  </a:schemeClr>
                </a:solidFill>
              </a:rPr>
              <a:t>класе</a:t>
            </a:r>
            <a:r>
              <a:rPr lang="en-US" sz="2200" dirty="0">
                <a:solidFill>
                  <a:schemeClr val="accent2">
                    <a:lumMod val="75000"/>
                  </a:schemeClr>
                </a:solidFill>
              </a:rPr>
              <a:t>, </a:t>
            </a:r>
            <a:r>
              <a:rPr lang="en-US" sz="2200" dirty="0" err="1">
                <a:solidFill>
                  <a:schemeClr val="accent2">
                    <a:lumMod val="75000"/>
                  </a:schemeClr>
                </a:solidFill>
              </a:rPr>
              <a:t>практично</a:t>
            </a:r>
            <a:r>
              <a:rPr lang="en-US" sz="2200" dirty="0">
                <a:solidFill>
                  <a:schemeClr val="accent2">
                    <a:lumMod val="75000"/>
                  </a:schemeClr>
                </a:solidFill>
              </a:rPr>
              <a:t> </a:t>
            </a:r>
            <a:r>
              <a:rPr lang="en-US" sz="2200" dirty="0" err="1">
                <a:solidFill>
                  <a:schemeClr val="accent2">
                    <a:lumMod val="75000"/>
                  </a:schemeClr>
                </a:solidFill>
              </a:rPr>
              <a:t>на</a:t>
            </a:r>
            <a:r>
              <a:rPr lang="en-US" sz="2200" dirty="0">
                <a:solidFill>
                  <a:schemeClr val="accent2">
                    <a:lumMod val="75000"/>
                  </a:schemeClr>
                </a:solidFill>
              </a:rPr>
              <a:t> </a:t>
            </a:r>
            <a:r>
              <a:rPr lang="en-US" sz="2200" dirty="0" err="1">
                <a:solidFill>
                  <a:schemeClr val="accent2">
                    <a:lumMod val="75000"/>
                  </a:schemeClr>
                </a:solidFill>
              </a:rPr>
              <a:t>целом</a:t>
            </a:r>
            <a:r>
              <a:rPr lang="en-US" sz="2200" dirty="0">
                <a:solidFill>
                  <a:schemeClr val="accent2">
                    <a:lumMod val="75000"/>
                  </a:schemeClr>
                </a:solidFill>
              </a:rPr>
              <a:t> </a:t>
            </a:r>
            <a:r>
              <a:rPr lang="en-US" sz="2200" dirty="0" err="1">
                <a:solidFill>
                  <a:schemeClr val="accent2">
                    <a:lumMod val="75000"/>
                  </a:schemeClr>
                </a:solidFill>
              </a:rPr>
              <a:t>току</a:t>
            </a:r>
            <a:r>
              <a:rPr lang="en-US" sz="2200" dirty="0">
                <a:solidFill>
                  <a:schemeClr val="accent2">
                    <a:lumMod val="75000"/>
                  </a:schemeClr>
                </a:solidFill>
              </a:rPr>
              <a:t> </a:t>
            </a:r>
            <a:r>
              <a:rPr lang="en-US" sz="2200" dirty="0" err="1">
                <a:solidFill>
                  <a:schemeClr val="accent2">
                    <a:lumMod val="75000"/>
                  </a:schemeClr>
                </a:solidFill>
              </a:rPr>
              <a:t>од</a:t>
            </a:r>
            <a:r>
              <a:rPr lang="en-US" sz="2200" dirty="0">
                <a:solidFill>
                  <a:schemeClr val="accent2">
                    <a:lumMod val="75000"/>
                  </a:schemeClr>
                </a:solidFill>
              </a:rPr>
              <a:t> </a:t>
            </a:r>
            <a:r>
              <a:rPr lang="en-US" sz="2200" dirty="0" err="1">
                <a:solidFill>
                  <a:schemeClr val="accent2">
                    <a:lumMod val="75000"/>
                  </a:schemeClr>
                </a:solidFill>
              </a:rPr>
              <a:t>Ваљева</a:t>
            </a:r>
            <a:r>
              <a:rPr lang="en-US" sz="2200" dirty="0">
                <a:solidFill>
                  <a:schemeClr val="accent2">
                    <a:lumMod val="75000"/>
                  </a:schemeClr>
                </a:solidFill>
              </a:rPr>
              <a:t> </a:t>
            </a:r>
            <a:r>
              <a:rPr lang="en-US" sz="2200" dirty="0" err="1">
                <a:solidFill>
                  <a:schemeClr val="accent2">
                    <a:lumMod val="75000"/>
                  </a:schemeClr>
                </a:solidFill>
              </a:rPr>
              <a:t>до</a:t>
            </a:r>
            <a:r>
              <a:rPr lang="en-US" sz="2200" dirty="0">
                <a:solidFill>
                  <a:schemeClr val="accent2">
                    <a:lumMod val="75000"/>
                  </a:schemeClr>
                </a:solidFill>
              </a:rPr>
              <a:t> </a:t>
            </a:r>
            <a:r>
              <a:rPr lang="en-US" sz="2200" dirty="0" err="1">
                <a:solidFill>
                  <a:schemeClr val="accent2">
                    <a:lumMod val="75000"/>
                  </a:schemeClr>
                </a:solidFill>
              </a:rPr>
              <a:t>ушћа.На</a:t>
            </a:r>
            <a:r>
              <a:rPr lang="en-US" sz="2200" dirty="0">
                <a:solidFill>
                  <a:schemeClr val="accent2">
                    <a:lumMod val="75000"/>
                  </a:schemeClr>
                </a:solidFill>
              </a:rPr>
              <a:t> </a:t>
            </a:r>
            <a:r>
              <a:rPr lang="en-US" sz="2200" dirty="0" err="1">
                <a:solidFill>
                  <a:schemeClr val="accent2">
                    <a:lumMod val="75000"/>
                  </a:schemeClr>
                </a:solidFill>
              </a:rPr>
              <a:t>свим</a:t>
            </a:r>
            <a:r>
              <a:rPr lang="en-US" sz="2200" dirty="0">
                <a:solidFill>
                  <a:schemeClr val="accent2">
                    <a:lumMod val="75000"/>
                  </a:schemeClr>
                </a:solidFill>
              </a:rPr>
              <a:t> </a:t>
            </a:r>
            <a:r>
              <a:rPr lang="en-US" sz="2200" dirty="0" err="1">
                <a:solidFill>
                  <a:schemeClr val="accent2">
                    <a:lumMod val="75000"/>
                  </a:schemeClr>
                </a:solidFill>
              </a:rPr>
              <a:t>мерним</a:t>
            </a:r>
            <a:r>
              <a:rPr lang="en-US" sz="2200" dirty="0">
                <a:solidFill>
                  <a:schemeClr val="accent2">
                    <a:lumMod val="75000"/>
                  </a:schemeClr>
                </a:solidFill>
              </a:rPr>
              <a:t> </a:t>
            </a:r>
            <a:r>
              <a:rPr lang="en-US" sz="2200" dirty="0" err="1">
                <a:solidFill>
                  <a:schemeClr val="accent2">
                    <a:lumMod val="75000"/>
                  </a:schemeClr>
                </a:solidFill>
              </a:rPr>
              <a:t>профилима</a:t>
            </a:r>
            <a:r>
              <a:rPr lang="en-US" sz="2200" dirty="0">
                <a:solidFill>
                  <a:schemeClr val="accent2">
                    <a:lumMod val="75000"/>
                  </a:schemeClr>
                </a:solidFill>
              </a:rPr>
              <a:t> </a:t>
            </a:r>
            <a:r>
              <a:rPr lang="en-US" sz="2200" dirty="0" err="1">
                <a:solidFill>
                  <a:schemeClr val="accent2">
                    <a:lumMod val="75000"/>
                  </a:schemeClr>
                </a:solidFill>
              </a:rPr>
              <a:t>забележена</a:t>
            </a:r>
            <a:r>
              <a:rPr lang="en-US" sz="2200" dirty="0">
                <a:solidFill>
                  <a:schemeClr val="accent2">
                    <a:lumMod val="75000"/>
                  </a:schemeClr>
                </a:solidFill>
              </a:rPr>
              <a:t> </a:t>
            </a:r>
            <a:r>
              <a:rPr lang="en-US" sz="2200" dirty="0" err="1">
                <a:solidFill>
                  <a:schemeClr val="accent2">
                    <a:lumMod val="75000"/>
                  </a:schemeClr>
                </a:solidFill>
              </a:rPr>
              <a:t>је</a:t>
            </a:r>
            <a:r>
              <a:rPr lang="en-US" sz="2200" dirty="0">
                <a:solidFill>
                  <a:schemeClr val="accent2">
                    <a:lumMod val="75000"/>
                  </a:schemeClr>
                </a:solidFill>
              </a:rPr>
              <a:t> </a:t>
            </a:r>
            <a:r>
              <a:rPr lang="en-US" sz="2200" dirty="0" err="1">
                <a:solidFill>
                  <a:schemeClr val="accent2">
                    <a:lumMod val="75000"/>
                  </a:schemeClr>
                </a:solidFill>
              </a:rPr>
              <a:t>просечно</a:t>
            </a:r>
            <a:r>
              <a:rPr lang="en-US" sz="2200" dirty="0">
                <a:solidFill>
                  <a:schemeClr val="accent2">
                    <a:lumMod val="75000"/>
                  </a:schemeClr>
                </a:solidFill>
              </a:rPr>
              <a:t> </a:t>
            </a:r>
            <a:r>
              <a:rPr lang="en-US" sz="2200" dirty="0" err="1">
                <a:solidFill>
                  <a:schemeClr val="accent2">
                    <a:lumMod val="75000"/>
                  </a:schemeClr>
                </a:solidFill>
              </a:rPr>
              <a:t>lll</a:t>
            </a:r>
            <a:r>
              <a:rPr lang="en-US" sz="2200" dirty="0">
                <a:solidFill>
                  <a:schemeClr val="accent2">
                    <a:lumMod val="75000"/>
                  </a:schemeClr>
                </a:solidFill>
              </a:rPr>
              <a:t> </a:t>
            </a:r>
            <a:r>
              <a:rPr lang="en-US" sz="2200" dirty="0" err="1">
                <a:solidFill>
                  <a:schemeClr val="accent2">
                    <a:lumMod val="75000"/>
                  </a:schemeClr>
                </a:solidFill>
              </a:rPr>
              <a:t>класа</a:t>
            </a:r>
            <a:r>
              <a:rPr lang="en-US" sz="2200" dirty="0">
                <a:solidFill>
                  <a:schemeClr val="accent2">
                    <a:lumMod val="75000"/>
                  </a:schemeClr>
                </a:solidFill>
              </a:rPr>
              <a:t>, </a:t>
            </a:r>
            <a:r>
              <a:rPr lang="en-US" sz="2200" dirty="0" err="1">
                <a:solidFill>
                  <a:schemeClr val="accent2">
                    <a:lumMod val="75000"/>
                  </a:schemeClr>
                </a:solidFill>
              </a:rPr>
              <a:t>са</a:t>
            </a:r>
            <a:r>
              <a:rPr lang="en-US" sz="2200" dirty="0">
                <a:solidFill>
                  <a:schemeClr val="accent2">
                    <a:lumMod val="75000"/>
                  </a:schemeClr>
                </a:solidFill>
              </a:rPr>
              <a:t> </a:t>
            </a:r>
            <a:r>
              <a:rPr lang="en-US" sz="2200" dirty="0" err="1">
                <a:solidFill>
                  <a:schemeClr val="accent2">
                    <a:lumMod val="75000"/>
                  </a:schemeClr>
                </a:solidFill>
              </a:rPr>
              <a:t>чешћом</a:t>
            </a:r>
            <a:r>
              <a:rPr lang="en-US" sz="2200" dirty="0">
                <a:solidFill>
                  <a:schemeClr val="accent2">
                    <a:lumMod val="75000"/>
                  </a:schemeClr>
                </a:solidFill>
              </a:rPr>
              <a:t> </a:t>
            </a:r>
            <a:r>
              <a:rPr lang="en-US" sz="2200" dirty="0" err="1">
                <a:solidFill>
                  <a:schemeClr val="accent2">
                    <a:lumMod val="75000"/>
                  </a:schemeClr>
                </a:solidFill>
              </a:rPr>
              <a:t>појавом</a:t>
            </a:r>
            <a:r>
              <a:rPr lang="en-US" sz="2200" dirty="0">
                <a:solidFill>
                  <a:schemeClr val="accent2">
                    <a:lumMod val="75000"/>
                  </a:schemeClr>
                </a:solidFill>
              </a:rPr>
              <a:t> </a:t>
            </a:r>
            <a:r>
              <a:rPr lang="en-US" sz="2200" dirty="0" err="1">
                <a:solidFill>
                  <a:schemeClr val="accent2">
                    <a:lumMod val="75000"/>
                  </a:schemeClr>
                </a:solidFill>
              </a:rPr>
              <a:t>ll</a:t>
            </a:r>
            <a:r>
              <a:rPr lang="en-US" sz="2200" dirty="0">
                <a:solidFill>
                  <a:schemeClr val="accent2">
                    <a:lumMod val="75000"/>
                  </a:schemeClr>
                </a:solidFill>
              </a:rPr>
              <a:t>/ </a:t>
            </a:r>
            <a:r>
              <a:rPr lang="en-US" sz="2200" dirty="0" err="1">
                <a:solidFill>
                  <a:schemeClr val="accent2">
                    <a:lumMod val="75000"/>
                  </a:schemeClr>
                </a:solidFill>
              </a:rPr>
              <a:t>lll</a:t>
            </a:r>
            <a:r>
              <a:rPr lang="en-US" sz="2200" dirty="0">
                <a:solidFill>
                  <a:schemeClr val="accent2">
                    <a:lumMod val="75000"/>
                  </a:schemeClr>
                </a:solidFill>
              </a:rPr>
              <a:t> у </a:t>
            </a:r>
            <a:r>
              <a:rPr lang="en-US" sz="2200" dirty="0" err="1">
                <a:solidFill>
                  <a:schemeClr val="accent2">
                    <a:lumMod val="75000"/>
                  </a:schemeClr>
                </a:solidFill>
              </a:rPr>
              <a:t>горњем</a:t>
            </a:r>
            <a:r>
              <a:rPr lang="en-US" sz="2200" dirty="0">
                <a:solidFill>
                  <a:schemeClr val="accent2">
                    <a:lumMod val="75000"/>
                  </a:schemeClr>
                </a:solidFill>
              </a:rPr>
              <a:t> </a:t>
            </a:r>
            <a:r>
              <a:rPr lang="en-US" sz="2200" dirty="0" err="1">
                <a:solidFill>
                  <a:schemeClr val="accent2">
                    <a:lumMod val="75000"/>
                  </a:schemeClr>
                </a:solidFill>
              </a:rPr>
              <a:t>току</a:t>
            </a:r>
            <a:r>
              <a:rPr lang="en-US" sz="2200" dirty="0">
                <a:solidFill>
                  <a:schemeClr val="accent2">
                    <a:lumMod val="75000"/>
                  </a:schemeClr>
                </a:solidFill>
              </a:rPr>
              <a:t>, а </a:t>
            </a:r>
            <a:r>
              <a:rPr lang="en-US" sz="2200" dirty="0" err="1">
                <a:solidFill>
                  <a:schemeClr val="accent2">
                    <a:lumMod val="75000"/>
                  </a:schemeClr>
                </a:solidFill>
              </a:rPr>
              <a:t>претежно</a:t>
            </a:r>
            <a:r>
              <a:rPr lang="en-US" sz="2200" dirty="0">
                <a:solidFill>
                  <a:schemeClr val="accent2">
                    <a:lumMod val="75000"/>
                  </a:schemeClr>
                </a:solidFill>
              </a:rPr>
              <a:t> </a:t>
            </a:r>
            <a:r>
              <a:rPr lang="en-US" sz="2200" dirty="0" err="1">
                <a:solidFill>
                  <a:schemeClr val="accent2">
                    <a:lumMod val="75000"/>
                  </a:schemeClr>
                </a:solidFill>
              </a:rPr>
              <a:t>lll</a:t>
            </a:r>
            <a:r>
              <a:rPr lang="en-US" sz="2200" dirty="0">
                <a:solidFill>
                  <a:schemeClr val="accent2">
                    <a:lumMod val="75000"/>
                  </a:schemeClr>
                </a:solidFill>
              </a:rPr>
              <a:t> у </a:t>
            </a:r>
            <a:r>
              <a:rPr lang="en-US" sz="2200" dirty="0" err="1">
                <a:solidFill>
                  <a:schemeClr val="accent2">
                    <a:lumMod val="75000"/>
                  </a:schemeClr>
                </a:solidFill>
              </a:rPr>
              <a:t>доњем</a:t>
            </a:r>
            <a:r>
              <a:rPr lang="en-US" sz="2200" dirty="0">
                <a:solidFill>
                  <a:schemeClr val="accent2">
                    <a:lumMod val="75000"/>
                  </a:schemeClr>
                </a:solidFill>
              </a:rPr>
              <a:t> </a:t>
            </a:r>
            <a:r>
              <a:rPr lang="en-US" sz="2200" dirty="0" err="1">
                <a:solidFill>
                  <a:schemeClr val="accent2">
                    <a:lumMod val="75000"/>
                  </a:schemeClr>
                </a:solidFill>
              </a:rPr>
              <a:t>току</a:t>
            </a:r>
            <a:r>
              <a:rPr lang="en-US" sz="2400" dirty="0">
                <a:solidFill>
                  <a:schemeClr val="accent2">
                    <a:lumMod val="75000"/>
                  </a:schemeClr>
                </a:solidFill>
              </a:rPr>
              <a:t>.</a:t>
            </a:r>
          </a:p>
        </p:txBody>
      </p:sp>
      <p:pic>
        <p:nvPicPr>
          <p:cNvPr id="5" name="Picture 4" descr="20170318_172743.jpg"/>
          <p:cNvPicPr>
            <a:picLocks noChangeAspect="1"/>
          </p:cNvPicPr>
          <p:nvPr/>
        </p:nvPicPr>
        <p:blipFill>
          <a:blip r:embed="rId2" cstate="print"/>
          <a:stretch>
            <a:fillRect/>
          </a:stretch>
        </p:blipFill>
        <p:spPr>
          <a:xfrm>
            <a:off x="1502229" y="4576352"/>
            <a:ext cx="3500846" cy="2072642"/>
          </a:xfrm>
          <a:prstGeom prst="rect">
            <a:avLst/>
          </a:prstGeom>
        </p:spPr>
      </p:pic>
    </p:spTree>
    <p:extLst>
      <p:ext uri="{BB962C8B-B14F-4D97-AF65-F5344CB8AC3E}">
        <p14:creationId xmlns="" xmlns:p14="http://schemas.microsoft.com/office/powerpoint/2010/main" val="52104112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613955"/>
            <a:ext cx="8596668" cy="5427408"/>
          </a:xfrm>
        </p:spPr>
        <p:txBody>
          <a:bodyPr>
            <a:normAutofit/>
          </a:bodyPr>
          <a:lstStyle/>
          <a:p>
            <a:r>
              <a:rPr lang="sr-Cyrl-RS" sz="2400" dirty="0" smtClean="0">
                <a:solidFill>
                  <a:schemeClr val="accent2">
                    <a:lumMod val="75000"/>
                  </a:schemeClr>
                </a:solidFill>
              </a:rPr>
              <a:t>Рударски басен Колубара је велики загађивач реке Колубаре. Огранак “Прерада” у свом процесу сушења угља ослобађа велику количину веома загађене воде која је оптерећена фенолима и другим токсичним материјама.</a:t>
            </a:r>
            <a:endParaRPr lang="en-US" sz="2400" dirty="0">
              <a:solidFill>
                <a:schemeClr val="accent2">
                  <a:lumMod val="75000"/>
                </a:schemeClr>
              </a:solidFill>
            </a:endParaRPr>
          </a:p>
        </p:txBody>
      </p:sp>
      <p:pic>
        <p:nvPicPr>
          <p:cNvPr id="1026" name="Picture 2" descr="m4"/>
          <p:cNvPicPr>
            <a:picLocks noChangeAspect="1" noChangeArrowheads="1"/>
          </p:cNvPicPr>
          <p:nvPr/>
        </p:nvPicPr>
        <p:blipFill>
          <a:blip r:embed="rId2"/>
          <a:srcRect/>
          <a:stretch>
            <a:fillRect/>
          </a:stretch>
        </p:blipFill>
        <p:spPr bwMode="auto">
          <a:xfrm>
            <a:off x="692332" y="2756261"/>
            <a:ext cx="4510224" cy="2920459"/>
          </a:xfrm>
          <a:prstGeom prst="rect">
            <a:avLst/>
          </a:prstGeom>
          <a:noFill/>
          <a:ln w="9525">
            <a:noFill/>
            <a:miter lim="800000"/>
            <a:headEnd/>
            <a:tailEnd/>
          </a:ln>
        </p:spPr>
      </p:pic>
      <p:sp>
        <p:nvSpPr>
          <p:cNvPr id="6" name="TextBox 5"/>
          <p:cNvSpPr txBox="1"/>
          <p:nvPr/>
        </p:nvSpPr>
        <p:spPr>
          <a:xfrm>
            <a:off x="1188721" y="5656218"/>
            <a:ext cx="3474720" cy="369332"/>
          </a:xfrm>
          <a:prstGeom prst="rect">
            <a:avLst/>
          </a:prstGeom>
          <a:noFill/>
        </p:spPr>
        <p:txBody>
          <a:bodyPr wrap="square" rtlCol="0">
            <a:spAutoFit/>
          </a:bodyPr>
          <a:lstStyle/>
          <a:p>
            <a:r>
              <a:rPr lang="sr-Cyrl-CS" i="1" dirty="0" smtClean="0">
                <a:solidFill>
                  <a:schemeClr val="accent2">
                    <a:lumMod val="75000"/>
                  </a:schemeClr>
                </a:solidFill>
              </a:rPr>
              <a:t>Огранак „Прерада“, Вреоци</a:t>
            </a:r>
            <a:endParaRPr lang="en-US" dirty="0">
              <a:solidFill>
                <a:schemeClr val="accent2">
                  <a:lumMod val="75000"/>
                </a:schemeClr>
              </a:solidFill>
            </a:endParaRPr>
          </a:p>
        </p:txBody>
      </p:sp>
      <p:pic>
        <p:nvPicPr>
          <p:cNvPr id="5" name="Picture 4" descr="IMG_20170305_111555.jpg"/>
          <p:cNvPicPr>
            <a:picLocks noChangeAspect="1"/>
          </p:cNvPicPr>
          <p:nvPr/>
        </p:nvPicPr>
        <p:blipFill>
          <a:blip r:embed="rId3" cstate="print"/>
          <a:stretch>
            <a:fillRect/>
          </a:stretch>
        </p:blipFill>
        <p:spPr>
          <a:xfrm>
            <a:off x="6146074" y="2815046"/>
            <a:ext cx="3962400" cy="2971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1704" y="182880"/>
            <a:ext cx="4299666" cy="6204857"/>
          </a:xfrm>
        </p:spPr>
        <p:txBody>
          <a:bodyPr>
            <a:normAutofit/>
          </a:bodyPr>
          <a:lstStyle/>
          <a:p>
            <a:r>
              <a:rPr lang="sr-Cyrl-RS" sz="2400" dirty="0" smtClean="0">
                <a:solidFill>
                  <a:schemeClr val="accent2">
                    <a:lumMod val="75000"/>
                  </a:schemeClr>
                </a:solidFill>
              </a:rPr>
              <a:t>Сушење угља врши се при високој температури и притиску, при чему долази до ослобађања капиларне воде. Вода која на тај начин излази из процеса производње угља је високе температуре и са великим      садржајем суспендованих материја. </a:t>
            </a:r>
            <a:endParaRPr lang="en-US" sz="2400" dirty="0">
              <a:solidFill>
                <a:schemeClr val="accent2">
                  <a:lumMod val="75000"/>
                </a:schemeClr>
              </a:solidFill>
            </a:endParaRPr>
          </a:p>
        </p:txBody>
      </p:sp>
      <p:sp>
        <p:nvSpPr>
          <p:cNvPr id="4" name="Content Placeholder 3"/>
          <p:cNvSpPr>
            <a:spLocks noGrp="1"/>
          </p:cNvSpPr>
          <p:nvPr>
            <p:ph sz="half" idx="2"/>
          </p:nvPr>
        </p:nvSpPr>
        <p:spPr>
          <a:xfrm>
            <a:off x="5089970" y="222069"/>
            <a:ext cx="4184034" cy="6139542"/>
          </a:xfrm>
        </p:spPr>
        <p:txBody>
          <a:bodyPr>
            <a:normAutofit/>
          </a:bodyPr>
          <a:lstStyle/>
          <a:p>
            <a:r>
              <a:rPr lang="sr-Cyrl-RS" sz="2400" dirty="0" smtClean="0">
                <a:solidFill>
                  <a:schemeClr val="accent2">
                    <a:lumMod val="75000"/>
                  </a:schemeClr>
                </a:solidFill>
              </a:rPr>
              <a:t>И не само то, тим поступком се ослобађају фенолна једињења која су главни кривац за специфичан, непријатан мирис који је карактреистичан за овај крај.</a:t>
            </a:r>
            <a:endParaRPr lang="en-US" sz="2400" dirty="0">
              <a:solidFill>
                <a:schemeClr val="accent2">
                  <a:lumMod val="75000"/>
                </a:schemeClr>
              </a:solidFill>
            </a:endParaRPr>
          </a:p>
        </p:txBody>
      </p:sp>
      <p:sp>
        <p:nvSpPr>
          <p:cNvPr id="7" name="TextBox 6"/>
          <p:cNvSpPr txBox="1"/>
          <p:nvPr/>
        </p:nvSpPr>
        <p:spPr>
          <a:xfrm>
            <a:off x="10175967" y="2281645"/>
            <a:ext cx="1955074" cy="369332"/>
          </a:xfrm>
          <a:prstGeom prst="rect">
            <a:avLst/>
          </a:prstGeom>
          <a:noFill/>
        </p:spPr>
        <p:txBody>
          <a:bodyPr wrap="square" rtlCol="0">
            <a:spAutoFit/>
          </a:bodyPr>
          <a:lstStyle/>
          <a:p>
            <a:endParaRPr lang="en-US" dirty="0"/>
          </a:p>
        </p:txBody>
      </p:sp>
      <p:sp>
        <p:nvSpPr>
          <p:cNvPr id="8" name="TextBox 7"/>
          <p:cNvSpPr txBox="1"/>
          <p:nvPr/>
        </p:nvSpPr>
        <p:spPr>
          <a:xfrm>
            <a:off x="9353006" y="2281646"/>
            <a:ext cx="2778034" cy="369332"/>
          </a:xfrm>
          <a:prstGeom prst="rect">
            <a:avLst/>
          </a:prstGeom>
          <a:noFill/>
        </p:spPr>
        <p:txBody>
          <a:bodyPr wrap="square" rtlCol="0">
            <a:spAutoFit/>
          </a:bodyPr>
          <a:lstStyle/>
          <a:p>
            <a:endParaRPr lang="en-US" dirty="0"/>
          </a:p>
        </p:txBody>
      </p:sp>
      <p:pic>
        <p:nvPicPr>
          <p:cNvPr id="2050" name="Picture 2" descr="bare susare"/>
          <p:cNvPicPr>
            <a:picLocks noChangeAspect="1" noChangeArrowheads="1"/>
          </p:cNvPicPr>
          <p:nvPr/>
        </p:nvPicPr>
        <p:blipFill>
          <a:blip r:embed="rId2" cstate="print"/>
          <a:srcRect/>
          <a:stretch>
            <a:fillRect/>
          </a:stretch>
        </p:blipFill>
        <p:spPr bwMode="auto">
          <a:xfrm>
            <a:off x="5695405" y="3579222"/>
            <a:ext cx="3276600" cy="2362200"/>
          </a:xfrm>
          <a:prstGeom prst="rect">
            <a:avLst/>
          </a:prstGeom>
          <a:noFill/>
          <a:ln w="9525">
            <a:noFill/>
            <a:miter lim="800000"/>
            <a:headEnd/>
            <a:tailEnd/>
          </a:ln>
        </p:spPr>
      </p:pic>
      <p:sp>
        <p:nvSpPr>
          <p:cNvPr id="10" name="TextBox 9"/>
          <p:cNvSpPr txBox="1"/>
          <p:nvPr/>
        </p:nvSpPr>
        <p:spPr>
          <a:xfrm>
            <a:off x="-1005840" y="2625634"/>
            <a:ext cx="2011680" cy="369332"/>
          </a:xfrm>
          <a:prstGeom prst="rect">
            <a:avLst/>
          </a:prstGeom>
          <a:noFill/>
        </p:spPr>
        <p:txBody>
          <a:bodyPr wrap="square" rtlCol="0">
            <a:spAutoFit/>
          </a:bodyPr>
          <a:lstStyle/>
          <a:p>
            <a:endParaRPr lang="en-US" dirty="0"/>
          </a:p>
        </p:txBody>
      </p:sp>
      <p:sp>
        <p:nvSpPr>
          <p:cNvPr id="17" name="TextBox 16"/>
          <p:cNvSpPr txBox="1"/>
          <p:nvPr/>
        </p:nvSpPr>
        <p:spPr>
          <a:xfrm>
            <a:off x="5734595" y="6048103"/>
            <a:ext cx="3200400" cy="369332"/>
          </a:xfrm>
          <a:prstGeom prst="rect">
            <a:avLst/>
          </a:prstGeom>
          <a:noFill/>
        </p:spPr>
        <p:txBody>
          <a:bodyPr wrap="square" rtlCol="0">
            <a:spAutoFit/>
          </a:bodyPr>
          <a:lstStyle/>
          <a:p>
            <a:pPr algn="ctr"/>
            <a:r>
              <a:rPr lang="sr-Cyrl-CS" i="1" dirty="0" smtClean="0">
                <a:solidFill>
                  <a:schemeClr val="accent2">
                    <a:lumMod val="75000"/>
                  </a:schemeClr>
                </a:solidFill>
              </a:rPr>
              <a:t>„Баре Сушаре“</a:t>
            </a:r>
            <a:endParaRPr lang="en-US" dirty="0">
              <a:solidFill>
                <a:schemeClr val="accent2">
                  <a:lumMod val="75000"/>
                </a:schemeClr>
              </a:solidFill>
            </a:endParaRPr>
          </a:p>
        </p:txBody>
      </p:sp>
      <p:pic>
        <p:nvPicPr>
          <p:cNvPr id="11" name="Picture 10" descr="20170327_093748.jpg"/>
          <p:cNvPicPr>
            <a:picLocks noChangeAspect="1"/>
          </p:cNvPicPr>
          <p:nvPr/>
        </p:nvPicPr>
        <p:blipFill>
          <a:blip r:embed="rId3" cstate="print"/>
          <a:stretch>
            <a:fillRect/>
          </a:stretch>
        </p:blipFill>
        <p:spPr>
          <a:xfrm>
            <a:off x="1371600" y="4258492"/>
            <a:ext cx="3474720" cy="240356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66503"/>
          </a:xfrm>
        </p:spPr>
        <p:txBody>
          <a:bodyPr/>
          <a:lstStyle/>
          <a:p>
            <a:pPr algn="ctr"/>
            <a:r>
              <a:rPr lang="sr-Cyrl-RS" dirty="0" smtClean="0">
                <a:solidFill>
                  <a:schemeClr val="accent2">
                    <a:lumMod val="75000"/>
                  </a:schemeClr>
                </a:solidFill>
              </a:rPr>
              <a:t>Пречишћавање реке Колубаре</a:t>
            </a:r>
            <a:endParaRPr lang="en-US" dirty="0">
              <a:solidFill>
                <a:schemeClr val="accent2">
                  <a:lumMod val="75000"/>
                </a:schemeClr>
              </a:solidFill>
            </a:endParaRPr>
          </a:p>
        </p:txBody>
      </p:sp>
      <p:sp>
        <p:nvSpPr>
          <p:cNvPr id="3" name="Content Placeholder 2"/>
          <p:cNvSpPr>
            <a:spLocks noGrp="1"/>
          </p:cNvSpPr>
          <p:nvPr>
            <p:ph idx="1"/>
          </p:nvPr>
        </p:nvSpPr>
        <p:spPr>
          <a:xfrm>
            <a:off x="677334" y="1423851"/>
            <a:ext cx="8596668" cy="4617511"/>
          </a:xfrm>
        </p:spPr>
        <p:txBody>
          <a:bodyPr>
            <a:normAutofit/>
          </a:bodyPr>
          <a:lstStyle/>
          <a:p>
            <a:r>
              <a:rPr lang="sr-Cyrl-RS" sz="2400" dirty="0" smtClean="0">
                <a:solidFill>
                  <a:schemeClr val="accent2">
                    <a:lumMod val="75000"/>
                  </a:schemeClr>
                </a:solidFill>
              </a:rPr>
              <a:t>Рударски басем Колубара има постројење за пречишћавање отпадних вода. Након процеса производње вода најпре долази у прихватни резервоар одакле се цевоводом транспортује до филтер таложника, затим секундарног таложника и на крају до лагуна. Одатле се одводним каналом пречишћ</a:t>
            </a:r>
            <a:r>
              <a:rPr lang="en-GB" sz="2400" dirty="0" smtClean="0">
                <a:solidFill>
                  <a:schemeClr val="accent2">
                    <a:lumMod val="75000"/>
                  </a:schemeClr>
                </a:solidFill>
              </a:rPr>
              <a:t>e</a:t>
            </a:r>
            <a:r>
              <a:rPr lang="sr-Cyrl-RS" sz="2400" dirty="0" smtClean="0">
                <a:solidFill>
                  <a:schemeClr val="accent2">
                    <a:lumMod val="75000"/>
                  </a:schemeClr>
                </a:solidFill>
              </a:rPr>
              <a:t>на вода улива у реку Колубару.</a:t>
            </a:r>
            <a:endParaRPr lang="en-US" sz="2400" dirty="0">
              <a:solidFill>
                <a:schemeClr val="accent2">
                  <a:lumMod val="75000"/>
                </a:schemeClr>
              </a:solidFill>
            </a:endParaRPr>
          </a:p>
        </p:txBody>
      </p:sp>
      <p:pic>
        <p:nvPicPr>
          <p:cNvPr id="24578" name="Picture 8" descr="Nova%202006%20030"/>
          <p:cNvPicPr>
            <a:picLocks noChangeAspect="1" noChangeArrowheads="1"/>
          </p:cNvPicPr>
          <p:nvPr/>
        </p:nvPicPr>
        <p:blipFill>
          <a:blip r:embed="rId2" cstate="print"/>
          <a:srcRect/>
          <a:stretch>
            <a:fillRect/>
          </a:stretch>
        </p:blipFill>
        <p:spPr bwMode="auto">
          <a:xfrm>
            <a:off x="4702628" y="3840525"/>
            <a:ext cx="3592286" cy="2325144"/>
          </a:xfrm>
          <a:prstGeom prst="rect">
            <a:avLst/>
          </a:prstGeom>
          <a:noFill/>
          <a:ln w="9525">
            <a:noFill/>
            <a:miter lim="800000"/>
            <a:headEnd/>
            <a:tailEnd/>
          </a:ln>
        </p:spPr>
      </p:pic>
      <p:sp>
        <p:nvSpPr>
          <p:cNvPr id="7" name="TextBox 6"/>
          <p:cNvSpPr txBox="1"/>
          <p:nvPr/>
        </p:nvSpPr>
        <p:spPr>
          <a:xfrm>
            <a:off x="5368835" y="6244046"/>
            <a:ext cx="2168434" cy="369332"/>
          </a:xfrm>
          <a:prstGeom prst="rect">
            <a:avLst/>
          </a:prstGeom>
          <a:noFill/>
        </p:spPr>
        <p:txBody>
          <a:bodyPr wrap="square" rtlCol="0">
            <a:spAutoFit/>
          </a:bodyPr>
          <a:lstStyle/>
          <a:p>
            <a:pPr algn="ctr"/>
            <a:r>
              <a:rPr lang="sr-Cyrl-RS" i="1" dirty="0" smtClean="0">
                <a:solidFill>
                  <a:schemeClr val="accent2">
                    <a:lumMod val="75000"/>
                  </a:schemeClr>
                </a:solidFill>
              </a:rPr>
              <a:t>“Изглед лагуна”</a:t>
            </a:r>
            <a:endParaRPr lang="en-US" i="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561703"/>
            <a:ext cx="3999169" cy="5479659"/>
          </a:xfrm>
        </p:spPr>
        <p:txBody>
          <a:bodyPr>
            <a:normAutofit/>
          </a:bodyPr>
          <a:lstStyle/>
          <a:p>
            <a:r>
              <a:rPr lang="sr-Cyrl-RS" sz="2400" dirty="0" smtClean="0">
                <a:solidFill>
                  <a:schemeClr val="accent2">
                    <a:lumMod val="75000"/>
                  </a:schemeClr>
                </a:solidFill>
              </a:rPr>
              <a:t>Овакав начин пречишћавања је недовољан, па је у плану ново постројење за пречишћавање отпадних вода, који ће у знатној мери побољшати квалитет воде која се испушта у реку Колубару, а самим тим ће у знатној мери утицати на заштиту животне средине.</a:t>
            </a:r>
            <a:endParaRPr lang="en-US" sz="2400" dirty="0">
              <a:solidFill>
                <a:schemeClr val="accent2">
                  <a:lumMod val="75000"/>
                </a:schemeClr>
              </a:solidFill>
            </a:endParaRPr>
          </a:p>
        </p:txBody>
      </p:sp>
      <p:pic>
        <p:nvPicPr>
          <p:cNvPr id="25602" name="Picture 2" descr="Rezultat slika za reka kolubara"/>
          <p:cNvPicPr>
            <a:picLocks noChangeAspect="1" noChangeArrowheads="1"/>
          </p:cNvPicPr>
          <p:nvPr/>
        </p:nvPicPr>
        <p:blipFill>
          <a:blip r:embed="rId2" cstate="print"/>
          <a:srcRect/>
          <a:stretch>
            <a:fillRect/>
          </a:stretch>
        </p:blipFill>
        <p:spPr bwMode="auto">
          <a:xfrm>
            <a:off x="5460274" y="302559"/>
            <a:ext cx="4224426" cy="2832527"/>
          </a:xfrm>
          <a:prstGeom prst="rect">
            <a:avLst/>
          </a:prstGeom>
          <a:noFill/>
        </p:spPr>
      </p:pic>
      <p:sp>
        <p:nvSpPr>
          <p:cNvPr id="7" name="TextBox 6"/>
          <p:cNvSpPr txBox="1"/>
          <p:nvPr/>
        </p:nvSpPr>
        <p:spPr>
          <a:xfrm>
            <a:off x="7034349" y="3268788"/>
            <a:ext cx="1286691" cy="369332"/>
          </a:xfrm>
          <a:prstGeom prst="rect">
            <a:avLst/>
          </a:prstGeom>
          <a:noFill/>
        </p:spPr>
        <p:txBody>
          <a:bodyPr wrap="square" rtlCol="0">
            <a:spAutoFit/>
          </a:bodyPr>
          <a:lstStyle/>
          <a:p>
            <a:r>
              <a:rPr lang="sr-Cyrl-RS" dirty="0" smtClean="0">
                <a:solidFill>
                  <a:schemeClr val="accent2">
                    <a:lumMod val="75000"/>
                  </a:schemeClr>
                </a:solidFill>
              </a:rPr>
              <a:t>Колубра</a:t>
            </a:r>
            <a:endParaRPr lang="en-US" dirty="0">
              <a:solidFill>
                <a:schemeClr val="accent2">
                  <a:lumMod val="75000"/>
                </a:schemeClr>
              </a:solidFill>
            </a:endParaRPr>
          </a:p>
        </p:txBody>
      </p:sp>
      <p:pic>
        <p:nvPicPr>
          <p:cNvPr id="5" name="Picture 4" descr="20170318_171149.jpg"/>
          <p:cNvPicPr>
            <a:picLocks noChangeAspect="1"/>
          </p:cNvPicPr>
          <p:nvPr/>
        </p:nvPicPr>
        <p:blipFill>
          <a:blip r:embed="rId3" cstate="print"/>
          <a:stretch>
            <a:fillRect/>
          </a:stretch>
        </p:blipFill>
        <p:spPr>
          <a:xfrm>
            <a:off x="5617029" y="3696789"/>
            <a:ext cx="3997234" cy="270401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620688"/>
            <a:ext cx="10363200" cy="1800200"/>
          </a:xfrm>
        </p:spPr>
        <p:txBody>
          <a:bodyPr>
            <a:normAutofit fontScale="90000"/>
          </a:bodyPr>
          <a:lstStyle/>
          <a:p>
            <a:pPr algn="ctr"/>
            <a:r>
              <a:rPr lang="sr-Cyrl-RS" dirty="0" smtClean="0"/>
              <a:t/>
            </a:r>
            <a:br>
              <a:rPr lang="sr-Cyrl-RS" dirty="0" smtClean="0"/>
            </a:br>
            <a:r>
              <a:rPr lang="sr-Cyrl-RS" sz="4900" dirty="0" smtClean="0"/>
              <a:t>ДИВЉЕ ДЕПОНИЈЕ</a:t>
            </a:r>
            <a:r>
              <a:rPr lang="sr-Cyrl-RS" dirty="0" smtClean="0"/>
              <a:t/>
            </a:r>
            <a:br>
              <a:rPr lang="sr-Cyrl-RS" dirty="0" smtClean="0"/>
            </a:br>
            <a:r>
              <a:rPr lang="sr-Cyrl-RS" dirty="0" smtClean="0"/>
              <a:t/>
            </a:r>
            <a:br>
              <a:rPr lang="sr-Cyrl-RS" dirty="0" smtClean="0"/>
            </a:br>
            <a:endParaRPr lang="en-US" dirty="0"/>
          </a:p>
        </p:txBody>
      </p:sp>
      <p:sp>
        <p:nvSpPr>
          <p:cNvPr id="3" name="Subtitle 2"/>
          <p:cNvSpPr>
            <a:spLocks noGrp="1"/>
          </p:cNvSpPr>
          <p:nvPr>
            <p:ph type="subTitle" idx="1"/>
          </p:nvPr>
        </p:nvSpPr>
        <p:spPr/>
        <p:txBody>
          <a:bodyPr>
            <a:normAutofit fontScale="92500" lnSpcReduction="10000"/>
          </a:bodyPr>
          <a:lstStyle/>
          <a:p>
            <a:r>
              <a:rPr lang="sr-Cyrl-RS" sz="2800" dirty="0" smtClean="0"/>
              <a:t>ВОЈИН ЕЛЕЗ </a:t>
            </a:r>
            <a:r>
              <a:rPr lang="en-US" sz="2800" dirty="0" smtClean="0"/>
              <a:t>VIII-5</a:t>
            </a:r>
            <a:endParaRPr lang="sr-Cyrl-RS" sz="2800" dirty="0" smtClean="0"/>
          </a:p>
          <a:p>
            <a:r>
              <a:rPr lang="sr-Cyrl-RS" sz="2800" dirty="0" smtClean="0"/>
              <a:t>ИЛИЈА СЕДЛАРЕВИЋ</a:t>
            </a:r>
            <a:r>
              <a:rPr lang="en-US" sz="2800" dirty="0" smtClean="0"/>
              <a:t> VIII-5</a:t>
            </a:r>
            <a:endParaRPr lang="en-US" sz="2800" dirty="0"/>
          </a:p>
        </p:txBody>
      </p:sp>
      <p:pic>
        <p:nvPicPr>
          <p:cNvPr id="6" name="Picture 5" descr="800x600_recycle-reduce-reuse.jpg"/>
          <p:cNvPicPr>
            <a:picLocks noChangeAspect="1"/>
          </p:cNvPicPr>
          <p:nvPr/>
        </p:nvPicPr>
        <p:blipFill>
          <a:blip r:embed="rId2" cstate="print"/>
          <a:stretch>
            <a:fillRect/>
          </a:stretch>
        </p:blipFill>
        <p:spPr>
          <a:xfrm>
            <a:off x="6768076" y="2636912"/>
            <a:ext cx="4492733" cy="266429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7"/>
            <a:ext cx="4512501" cy="2808311"/>
          </a:xfrm>
        </p:spPr>
        <p:txBody>
          <a:bodyPr>
            <a:normAutofit/>
          </a:bodyPr>
          <a:lstStyle/>
          <a:p>
            <a:pPr marL="0" indent="0" algn="just">
              <a:spcBef>
                <a:spcPts val="0"/>
              </a:spcBef>
              <a:buNone/>
            </a:pPr>
            <a:r>
              <a:rPr lang="ru-RU" sz="2400" dirty="0" smtClean="0"/>
              <a:t>   Депонија представља </a:t>
            </a:r>
          </a:p>
          <a:p>
            <a:pPr marL="0" indent="0" algn="just">
              <a:spcBef>
                <a:spcPts val="0"/>
              </a:spcBef>
              <a:buNone/>
            </a:pPr>
            <a:r>
              <a:rPr lang="ru-RU" sz="2400" dirty="0" smtClean="0"/>
              <a:t>место, локалитет, за одлагање отпадних материјала. </a:t>
            </a:r>
          </a:p>
          <a:p>
            <a:pPr marL="0" indent="0" algn="just">
              <a:spcBef>
                <a:spcPts val="0"/>
              </a:spcBef>
              <a:buNone/>
            </a:pPr>
            <a:r>
              <a:rPr lang="ru-RU" sz="2400" dirty="0" smtClean="0"/>
              <a:t>   На депонији некада </a:t>
            </a:r>
          </a:p>
          <a:p>
            <a:pPr marL="0" indent="0" algn="just">
              <a:spcBef>
                <a:spcPts val="0"/>
              </a:spcBef>
              <a:buNone/>
            </a:pPr>
            <a:r>
              <a:rPr lang="ru-RU" sz="2400" dirty="0" smtClean="0"/>
              <a:t>може да се врши </a:t>
            </a:r>
          </a:p>
          <a:p>
            <a:pPr marL="0" indent="0" algn="just">
              <a:spcBef>
                <a:spcPts val="0"/>
              </a:spcBef>
              <a:buNone/>
            </a:pPr>
            <a:r>
              <a:rPr lang="ru-RU" sz="2400" dirty="0" smtClean="0"/>
              <a:t>селекција и рециклажа отпада. </a:t>
            </a:r>
          </a:p>
          <a:p>
            <a:pPr>
              <a:buNone/>
            </a:pPr>
            <a:endParaRPr lang="en-US" sz="2400" dirty="0"/>
          </a:p>
        </p:txBody>
      </p:sp>
      <p:sp>
        <p:nvSpPr>
          <p:cNvPr id="4" name="TextBox 3"/>
          <p:cNvSpPr txBox="1"/>
          <p:nvPr/>
        </p:nvSpPr>
        <p:spPr>
          <a:xfrm>
            <a:off x="6096000" y="4437112"/>
            <a:ext cx="5376597" cy="1569660"/>
          </a:xfrm>
          <a:prstGeom prst="rect">
            <a:avLst/>
          </a:prstGeom>
          <a:noFill/>
        </p:spPr>
        <p:txBody>
          <a:bodyPr wrap="square" rtlCol="0">
            <a:spAutoFit/>
          </a:bodyPr>
          <a:lstStyle/>
          <a:p>
            <a:pPr algn="just"/>
            <a:r>
              <a:rPr lang="ru-RU" sz="2400" dirty="0" smtClean="0">
                <a:solidFill>
                  <a:schemeClr val="tx2"/>
                </a:solidFill>
              </a:rPr>
              <a:t>   Обично се у данашње време врши категоризација (класификација) отпада према типу отпада који се на њима одлаже.</a:t>
            </a:r>
          </a:p>
        </p:txBody>
      </p:sp>
      <p:pic>
        <p:nvPicPr>
          <p:cNvPr id="5" name="Picture 4" descr="deponija_iskopana prazna.gif"/>
          <p:cNvPicPr>
            <a:picLocks noChangeAspect="1"/>
          </p:cNvPicPr>
          <p:nvPr/>
        </p:nvPicPr>
        <p:blipFill>
          <a:blip r:embed="rId2" cstate="print"/>
          <a:stretch>
            <a:fillRect/>
          </a:stretch>
        </p:blipFill>
        <p:spPr>
          <a:xfrm>
            <a:off x="6096000" y="1342612"/>
            <a:ext cx="5376597" cy="2446431"/>
          </a:xfrm>
          <a:prstGeom prst="rect">
            <a:avLst/>
          </a:prstGeom>
        </p:spPr>
      </p:pic>
      <p:pic>
        <p:nvPicPr>
          <p:cNvPr id="6" name="Picture 5" descr="640px-Landfill_Hawaii.jpg"/>
          <p:cNvPicPr>
            <a:picLocks noChangeAspect="1"/>
          </p:cNvPicPr>
          <p:nvPr/>
        </p:nvPicPr>
        <p:blipFill>
          <a:blip r:embed="rId3" cstate="print"/>
          <a:stretch>
            <a:fillRect/>
          </a:stretch>
        </p:blipFill>
        <p:spPr>
          <a:xfrm>
            <a:off x="527384" y="4149080"/>
            <a:ext cx="5025993" cy="2376264"/>
          </a:xfrm>
          <a:prstGeom prst="rect">
            <a:avLst/>
          </a:prstGeom>
        </p:spPr>
      </p:pic>
      <p:sp>
        <p:nvSpPr>
          <p:cNvPr id="9" name="TextBox 8"/>
          <p:cNvSpPr txBox="1"/>
          <p:nvPr/>
        </p:nvSpPr>
        <p:spPr>
          <a:xfrm>
            <a:off x="3791744" y="3789040"/>
            <a:ext cx="5760640" cy="369332"/>
          </a:xfrm>
          <a:prstGeom prst="rect">
            <a:avLst/>
          </a:prstGeom>
          <a:noFill/>
        </p:spPr>
        <p:txBody>
          <a:bodyPr wrap="square" rtlCol="0">
            <a:spAutoFit/>
          </a:bodyPr>
          <a:lstStyle/>
          <a:p>
            <a:r>
              <a:rPr lang="sr-Cyrl-RS" dirty="0" smtClean="0"/>
              <a:t>Уређене депоније за одлагање одпада </a:t>
            </a:r>
            <a:endParaRPr lang="en-US" dirty="0"/>
          </a:p>
        </p:txBody>
      </p:sp>
      <p:sp>
        <p:nvSpPr>
          <p:cNvPr id="11" name="TextBox 10"/>
          <p:cNvSpPr txBox="1"/>
          <p:nvPr/>
        </p:nvSpPr>
        <p:spPr>
          <a:xfrm>
            <a:off x="1967541" y="260651"/>
            <a:ext cx="7872875" cy="584775"/>
          </a:xfrm>
          <a:prstGeom prst="rect">
            <a:avLst/>
          </a:prstGeom>
          <a:noFill/>
        </p:spPr>
        <p:txBody>
          <a:bodyPr wrap="square" rtlCol="0">
            <a:spAutoFit/>
          </a:bodyPr>
          <a:lstStyle/>
          <a:p>
            <a:pPr algn="ctr"/>
            <a:r>
              <a:rPr lang="sr-Cyrl-RS" sz="3200" b="1" dirty="0" smtClean="0">
                <a:solidFill>
                  <a:schemeClr val="tx2"/>
                </a:solidFill>
              </a:rPr>
              <a:t>ШТА ЈЕ ДЕПОНИЈА</a:t>
            </a:r>
            <a:endParaRPr lang="en-US" sz="3200" b="1" dirty="0">
              <a:solidFill>
                <a:schemeClr val="tx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372" y="1196752"/>
            <a:ext cx="5856651" cy="5184576"/>
          </a:xfrm>
        </p:spPr>
        <p:txBody>
          <a:bodyPr>
            <a:normAutofit/>
          </a:bodyPr>
          <a:lstStyle/>
          <a:p>
            <a:pPr marL="72000" indent="0" algn="just">
              <a:spcBef>
                <a:spcPts val="0"/>
              </a:spcBef>
              <a:buNone/>
            </a:pPr>
            <a:r>
              <a:rPr lang="ru-RU" sz="2400" dirty="0" smtClean="0"/>
              <a:t>   Дивље депоније су нелегална одлагалишта одпада која заузимају мали простор и садрже ограничене количине отпада, а најчешће су формиране непосредно уз пут у близини насељеног места,  а врло чест случај је, да се отпадни материјал депонује уз корито реке, или у напуштеним  позајмиштима камена и шљунка, као и на земљишту које није у приватном власништву.</a:t>
            </a:r>
            <a:endParaRPr lang="en-US" sz="2400" dirty="0"/>
          </a:p>
        </p:txBody>
      </p:sp>
      <p:pic>
        <p:nvPicPr>
          <p:cNvPr id="4" name="Picture 3" descr="sopic1.jpg"/>
          <p:cNvPicPr>
            <a:picLocks noChangeAspect="1"/>
          </p:cNvPicPr>
          <p:nvPr/>
        </p:nvPicPr>
        <p:blipFill>
          <a:blip r:embed="rId2" cstate="print"/>
          <a:stretch>
            <a:fillRect/>
          </a:stretch>
        </p:blipFill>
        <p:spPr>
          <a:xfrm>
            <a:off x="6768076" y="1124747"/>
            <a:ext cx="4416491" cy="2481411"/>
          </a:xfrm>
          <a:prstGeom prst="rect">
            <a:avLst/>
          </a:prstGeom>
        </p:spPr>
      </p:pic>
      <p:pic>
        <p:nvPicPr>
          <p:cNvPr id="5" name="Picture 4" descr="sopic.jpg"/>
          <p:cNvPicPr>
            <a:picLocks noChangeAspect="1"/>
          </p:cNvPicPr>
          <p:nvPr/>
        </p:nvPicPr>
        <p:blipFill>
          <a:blip r:embed="rId3" cstate="print"/>
          <a:stretch>
            <a:fillRect/>
          </a:stretch>
        </p:blipFill>
        <p:spPr>
          <a:xfrm>
            <a:off x="6768076" y="4077074"/>
            <a:ext cx="4448493" cy="2502277"/>
          </a:xfrm>
          <a:prstGeom prst="rect">
            <a:avLst/>
          </a:prstGeom>
        </p:spPr>
      </p:pic>
      <p:sp>
        <p:nvSpPr>
          <p:cNvPr id="6" name="TextBox 5"/>
          <p:cNvSpPr txBox="1"/>
          <p:nvPr/>
        </p:nvSpPr>
        <p:spPr>
          <a:xfrm>
            <a:off x="6768076" y="3573016"/>
            <a:ext cx="4416491" cy="369332"/>
          </a:xfrm>
          <a:prstGeom prst="rect">
            <a:avLst/>
          </a:prstGeom>
          <a:noFill/>
        </p:spPr>
        <p:txBody>
          <a:bodyPr wrap="square" rtlCol="0">
            <a:spAutoFit/>
          </a:bodyPr>
          <a:lstStyle/>
          <a:p>
            <a:pPr algn="ctr"/>
            <a:r>
              <a:rPr lang="sr-Cyrl-RS" dirty="0" smtClean="0"/>
              <a:t>Дивља депонија у МЗ Шопић</a:t>
            </a:r>
            <a:endParaRPr lang="en-US" dirty="0"/>
          </a:p>
        </p:txBody>
      </p:sp>
      <p:sp>
        <p:nvSpPr>
          <p:cNvPr id="8" name="TextBox 7"/>
          <p:cNvSpPr txBox="1"/>
          <p:nvPr/>
        </p:nvSpPr>
        <p:spPr>
          <a:xfrm>
            <a:off x="911424" y="332659"/>
            <a:ext cx="10561173" cy="584775"/>
          </a:xfrm>
          <a:prstGeom prst="rect">
            <a:avLst/>
          </a:prstGeom>
          <a:noFill/>
        </p:spPr>
        <p:txBody>
          <a:bodyPr wrap="square" rtlCol="0">
            <a:spAutoFit/>
          </a:bodyPr>
          <a:lstStyle/>
          <a:p>
            <a:pPr algn="ctr"/>
            <a:r>
              <a:rPr lang="sr-Cyrl-RS" sz="3200" b="1" dirty="0" smtClean="0">
                <a:solidFill>
                  <a:schemeClr val="tx2"/>
                </a:solidFill>
              </a:rPr>
              <a:t>ШТА СУ ДИВЉЕ ДЕПОНИЈЕ</a:t>
            </a:r>
            <a:endParaRPr lang="en-US" sz="3200" b="1" dirty="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4094" y="1074656"/>
            <a:ext cx="7635425" cy="1077218"/>
          </a:xfrm>
          <a:prstGeom prst="rect">
            <a:avLst/>
          </a:prstGeom>
          <a:noFill/>
        </p:spPr>
        <p:txBody>
          <a:bodyPr wrap="none" rtlCol="0">
            <a:spAutoFit/>
          </a:bodyPr>
          <a:lstStyle/>
          <a:p>
            <a:pPr algn="ctr"/>
            <a:r>
              <a:rPr lang="sr-Cyrl-RS" sz="3200" smtClean="0">
                <a:latin typeface="Comic Sans MS" panose="030F0702030302020204" pitchFamily="66" charset="0"/>
              </a:rPr>
              <a:t>,,92 % светске популације изложено </a:t>
            </a:r>
          </a:p>
          <a:p>
            <a:pPr algn="ctr"/>
            <a:r>
              <a:rPr lang="sr-Cyrl-RS" sz="3200" smtClean="0">
                <a:latin typeface="Comic Sans MS" panose="030F0702030302020204" pitchFamily="66" charset="0"/>
              </a:rPr>
              <a:t>великој загађености ваздуха“ (СЗО)</a:t>
            </a:r>
            <a:endParaRPr lang="en-US" sz="3200">
              <a:latin typeface="Comic Sans MS" panose="030F0702030302020204" pitchFamily="66" charset="0"/>
            </a:endParaRPr>
          </a:p>
        </p:txBody>
      </p:sp>
      <p:sp>
        <p:nvSpPr>
          <p:cNvPr id="3" name="TextBox 2"/>
          <p:cNvSpPr txBox="1"/>
          <p:nvPr/>
        </p:nvSpPr>
        <p:spPr>
          <a:xfrm>
            <a:off x="1764291" y="3327663"/>
            <a:ext cx="9159880" cy="1077218"/>
          </a:xfrm>
          <a:prstGeom prst="rect">
            <a:avLst/>
          </a:prstGeom>
          <a:noFill/>
        </p:spPr>
        <p:txBody>
          <a:bodyPr wrap="none" rtlCol="0">
            <a:spAutoFit/>
          </a:bodyPr>
          <a:lstStyle/>
          <a:p>
            <a:pPr algn="ctr"/>
            <a:r>
              <a:rPr lang="sr-Cyrl-RS" sz="3200" smtClean="0">
                <a:latin typeface="Comic Sans MS" panose="030F0702030302020204" pitchFamily="66" charset="0"/>
              </a:rPr>
              <a:t>,, Србија  се налази на 10. месту на свету </a:t>
            </a:r>
          </a:p>
          <a:p>
            <a:pPr algn="ctr"/>
            <a:r>
              <a:rPr lang="sr-Cyrl-RS" sz="3200" smtClean="0">
                <a:latin typeface="Comic Sans MS" panose="030F0702030302020204" pitchFamily="66" charset="0"/>
              </a:rPr>
              <a:t>по смртности од загађености ваздуха“ ( СЗО)</a:t>
            </a:r>
            <a:endParaRPr lang="en-US" sz="3200">
              <a:latin typeface="Comic Sans MS" panose="030F0702030302020204" pitchFamily="66" charset="0"/>
            </a:endParaRPr>
          </a:p>
        </p:txBody>
      </p:sp>
    </p:spTree>
    <p:extLst>
      <p:ext uri="{BB962C8B-B14F-4D97-AF65-F5344CB8AC3E}">
        <p14:creationId xmlns:p14="http://schemas.microsoft.com/office/powerpoint/2010/main" xmlns="" val="1806534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70401_143158.jpg"/>
          <p:cNvPicPr>
            <a:picLocks noChangeAspect="1"/>
          </p:cNvPicPr>
          <p:nvPr/>
        </p:nvPicPr>
        <p:blipFill>
          <a:blip r:embed="rId2" cstate="print"/>
          <a:stretch>
            <a:fillRect/>
          </a:stretch>
        </p:blipFill>
        <p:spPr>
          <a:xfrm>
            <a:off x="1" y="0"/>
            <a:ext cx="5825067" cy="3276600"/>
          </a:xfrm>
          <a:prstGeom prst="rect">
            <a:avLst/>
          </a:prstGeom>
        </p:spPr>
      </p:pic>
      <p:pic>
        <p:nvPicPr>
          <p:cNvPr id="5" name="Picture 4" descr="20170401_143207.jpg"/>
          <p:cNvPicPr>
            <a:picLocks noChangeAspect="1"/>
          </p:cNvPicPr>
          <p:nvPr/>
        </p:nvPicPr>
        <p:blipFill>
          <a:blip r:embed="rId3" cstate="print"/>
          <a:stretch>
            <a:fillRect/>
          </a:stretch>
        </p:blipFill>
        <p:spPr>
          <a:xfrm>
            <a:off x="5825068" y="0"/>
            <a:ext cx="6366933" cy="3276600"/>
          </a:xfrm>
          <a:prstGeom prst="rect">
            <a:avLst/>
          </a:prstGeom>
        </p:spPr>
      </p:pic>
      <p:pic>
        <p:nvPicPr>
          <p:cNvPr id="6" name="Picture 5" descr="20170401_143542.jpg"/>
          <p:cNvPicPr>
            <a:picLocks noChangeAspect="1"/>
          </p:cNvPicPr>
          <p:nvPr/>
        </p:nvPicPr>
        <p:blipFill>
          <a:blip r:embed="rId4" cstate="print"/>
          <a:stretch>
            <a:fillRect/>
          </a:stretch>
        </p:blipFill>
        <p:spPr>
          <a:xfrm>
            <a:off x="0" y="3276600"/>
            <a:ext cx="5791200" cy="3581400"/>
          </a:xfrm>
          <a:prstGeom prst="rect">
            <a:avLst/>
          </a:prstGeom>
        </p:spPr>
      </p:pic>
      <p:pic>
        <p:nvPicPr>
          <p:cNvPr id="7" name="Picture 6" descr="received_905541159587492.jpeg"/>
          <p:cNvPicPr>
            <a:picLocks noChangeAspect="1"/>
          </p:cNvPicPr>
          <p:nvPr/>
        </p:nvPicPr>
        <p:blipFill>
          <a:blip r:embed="rId5" cstate="print"/>
          <a:stretch>
            <a:fillRect/>
          </a:stretch>
        </p:blipFill>
        <p:spPr>
          <a:xfrm>
            <a:off x="5791200" y="3276600"/>
            <a:ext cx="6400800" cy="3581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24748"/>
            <a:ext cx="11582400" cy="2016223"/>
          </a:xfrm>
        </p:spPr>
        <p:txBody>
          <a:bodyPr>
            <a:normAutofit/>
          </a:bodyPr>
          <a:lstStyle/>
          <a:p>
            <a:pPr marL="0" indent="0" algn="just">
              <a:spcBef>
                <a:spcPts val="0"/>
              </a:spcBef>
              <a:buNone/>
            </a:pPr>
            <a:r>
              <a:rPr lang="ru-RU" sz="2400" dirty="0" smtClean="0"/>
              <a:t>   Дивље депоније су загађивачи ваздуха, воде (површинске,  подземне) и земље. Стварају их несавесни појединци, који не брину о природи и заштити околине. Постојање дивљих депонија указује на још недовољно развијену еколошку свест, али и недостатак објеката за управљање отпадом.</a:t>
            </a:r>
            <a:endParaRPr lang="en-US" sz="2400" dirty="0"/>
          </a:p>
        </p:txBody>
      </p:sp>
      <p:pic>
        <p:nvPicPr>
          <p:cNvPr id="4" name="Picture 3" descr="Da-XuCOX4AckEud.jpg"/>
          <p:cNvPicPr>
            <a:picLocks noChangeAspect="1"/>
          </p:cNvPicPr>
          <p:nvPr/>
        </p:nvPicPr>
        <p:blipFill>
          <a:blip r:embed="rId2" cstate="print"/>
          <a:stretch>
            <a:fillRect/>
          </a:stretch>
        </p:blipFill>
        <p:spPr>
          <a:xfrm>
            <a:off x="431372" y="3140968"/>
            <a:ext cx="5280587" cy="2970330"/>
          </a:xfrm>
          <a:prstGeom prst="rect">
            <a:avLst/>
          </a:prstGeom>
        </p:spPr>
      </p:pic>
      <p:pic>
        <p:nvPicPr>
          <p:cNvPr id="5" name="Picture 4" descr="laz ar bistrica.jpg"/>
          <p:cNvPicPr>
            <a:picLocks noChangeAspect="1"/>
          </p:cNvPicPr>
          <p:nvPr/>
        </p:nvPicPr>
        <p:blipFill>
          <a:blip r:embed="rId3" cstate="print"/>
          <a:stretch>
            <a:fillRect/>
          </a:stretch>
        </p:blipFill>
        <p:spPr>
          <a:xfrm>
            <a:off x="6480045" y="3140968"/>
            <a:ext cx="5295911" cy="2924944"/>
          </a:xfrm>
          <a:prstGeom prst="rect">
            <a:avLst/>
          </a:prstGeom>
        </p:spPr>
      </p:pic>
      <p:sp>
        <p:nvSpPr>
          <p:cNvPr id="6" name="TextBox 5"/>
          <p:cNvSpPr txBox="1"/>
          <p:nvPr/>
        </p:nvSpPr>
        <p:spPr>
          <a:xfrm>
            <a:off x="1391477" y="6165304"/>
            <a:ext cx="9505056" cy="369332"/>
          </a:xfrm>
          <a:prstGeom prst="rect">
            <a:avLst/>
          </a:prstGeom>
          <a:noFill/>
        </p:spPr>
        <p:txBody>
          <a:bodyPr wrap="square" rtlCol="0">
            <a:spAutoFit/>
          </a:bodyPr>
          <a:lstStyle/>
          <a:p>
            <a:r>
              <a:rPr lang="sr-Cyrl-RS" dirty="0" smtClean="0"/>
              <a:t>Дивља депонија у МЗ Бистрица, поред пута Лазаревац-Аранђеловац</a:t>
            </a:r>
            <a:endParaRPr lang="en-US" dirty="0"/>
          </a:p>
        </p:txBody>
      </p:sp>
      <p:sp>
        <p:nvSpPr>
          <p:cNvPr id="8" name="TextBox 7"/>
          <p:cNvSpPr txBox="1"/>
          <p:nvPr/>
        </p:nvSpPr>
        <p:spPr>
          <a:xfrm>
            <a:off x="719403" y="332659"/>
            <a:ext cx="10657184" cy="584775"/>
          </a:xfrm>
          <a:prstGeom prst="rect">
            <a:avLst/>
          </a:prstGeom>
          <a:noFill/>
        </p:spPr>
        <p:txBody>
          <a:bodyPr wrap="square" rtlCol="0">
            <a:spAutoFit/>
          </a:bodyPr>
          <a:lstStyle/>
          <a:p>
            <a:pPr algn="ctr"/>
            <a:r>
              <a:rPr lang="sr-Cyrl-RS" sz="3200" b="1" dirty="0" smtClean="0">
                <a:solidFill>
                  <a:schemeClr val="tx2"/>
                </a:solidFill>
              </a:rPr>
              <a:t>УТИЦАЈ ДИВЉИХ ДЕПОНИЈА НА ОКОЛИНУ</a:t>
            </a:r>
            <a:endParaRPr lang="en-US" sz="3200" b="1" dirty="0">
              <a:solidFill>
                <a:schemeClr val="tx2"/>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450240" cy="2304256"/>
          </a:xfrm>
        </p:spPr>
        <p:txBody>
          <a:bodyPr>
            <a:normAutofit/>
          </a:bodyPr>
          <a:lstStyle/>
          <a:p>
            <a:pPr marL="0" indent="0" algn="just">
              <a:spcBef>
                <a:spcPts val="0"/>
              </a:spcBef>
              <a:buNone/>
            </a:pPr>
            <a:r>
              <a:rPr lang="ru-RU" sz="2400" dirty="0" smtClean="0"/>
              <a:t>   За управљање комуналним чврстим отпадом, главну одговорност има локална власт. Поред незаинтересованости комуналних органа, који би се свакако требали борити да се дивље депоније смање што више, савесни људи су принуђени да сами ураде нешто како би смањили дивље депоније које штете околини у великој мери.</a:t>
            </a:r>
            <a:endParaRPr lang="en-US" sz="2400" dirty="0"/>
          </a:p>
        </p:txBody>
      </p:sp>
      <p:sp>
        <p:nvSpPr>
          <p:cNvPr id="4" name="TextBox 3"/>
          <p:cNvSpPr txBox="1"/>
          <p:nvPr/>
        </p:nvSpPr>
        <p:spPr>
          <a:xfrm>
            <a:off x="335361" y="3284984"/>
            <a:ext cx="6432715" cy="2677656"/>
          </a:xfrm>
          <a:prstGeom prst="rect">
            <a:avLst/>
          </a:prstGeom>
          <a:noFill/>
        </p:spPr>
        <p:txBody>
          <a:bodyPr wrap="square" rtlCol="0">
            <a:spAutoFit/>
          </a:bodyPr>
          <a:lstStyle/>
          <a:p>
            <a:pPr algn="just"/>
            <a:r>
              <a:rPr lang="sr-Cyrl-RS" sz="2400" dirty="0" smtClean="0">
                <a:solidFill>
                  <a:schemeClr val="tx2"/>
                </a:solidFill>
              </a:rPr>
              <a:t>   Потребно је радити на едукацији становништва, односно на подизању свести о трајним штетним последицама на околину, подстицати становнишво да одпад, што је могуће више, одваја за рециклажу а држава треба да одреди стратегију за одлагање и рециклажу одпада.</a:t>
            </a:r>
            <a:endParaRPr lang="en-US" sz="2400" dirty="0">
              <a:solidFill>
                <a:schemeClr val="tx2"/>
              </a:solidFill>
            </a:endParaRPr>
          </a:p>
        </p:txBody>
      </p:sp>
      <p:pic>
        <p:nvPicPr>
          <p:cNvPr id="6" name="Picture 5" descr="Screenshot_2019-01-13 Дивље депоније смећа - ругло града.png"/>
          <p:cNvPicPr>
            <a:picLocks noChangeAspect="1"/>
          </p:cNvPicPr>
          <p:nvPr/>
        </p:nvPicPr>
        <p:blipFill>
          <a:blip r:embed="rId2" cstate="print"/>
          <a:stretch>
            <a:fillRect/>
          </a:stretch>
        </p:blipFill>
        <p:spPr>
          <a:xfrm>
            <a:off x="7056109" y="3212977"/>
            <a:ext cx="4439681" cy="2748820"/>
          </a:xfrm>
          <a:prstGeom prst="rect">
            <a:avLst/>
          </a:prstGeom>
        </p:spPr>
      </p:pic>
      <p:sp>
        <p:nvSpPr>
          <p:cNvPr id="7" name="TextBox 6"/>
          <p:cNvSpPr txBox="1"/>
          <p:nvPr/>
        </p:nvSpPr>
        <p:spPr>
          <a:xfrm>
            <a:off x="6864085" y="6021291"/>
            <a:ext cx="4896544" cy="646331"/>
          </a:xfrm>
          <a:prstGeom prst="rect">
            <a:avLst/>
          </a:prstGeom>
          <a:noFill/>
        </p:spPr>
        <p:txBody>
          <a:bodyPr wrap="square" rtlCol="0">
            <a:spAutoFit/>
          </a:bodyPr>
          <a:lstStyle/>
          <a:p>
            <a:pPr algn="ctr"/>
            <a:r>
              <a:rPr lang="sr-Cyrl-RS" dirty="0" smtClean="0"/>
              <a:t>Дивља депонија, код зграде новог Ватрогасног дома у изградњи.</a:t>
            </a:r>
            <a:endParaRPr lang="en-US" dirty="0"/>
          </a:p>
        </p:txBody>
      </p:sp>
      <p:sp>
        <p:nvSpPr>
          <p:cNvPr id="9" name="TextBox 8"/>
          <p:cNvSpPr txBox="1"/>
          <p:nvPr/>
        </p:nvSpPr>
        <p:spPr>
          <a:xfrm>
            <a:off x="911425" y="332659"/>
            <a:ext cx="10753195" cy="584775"/>
          </a:xfrm>
          <a:prstGeom prst="rect">
            <a:avLst/>
          </a:prstGeom>
          <a:noFill/>
        </p:spPr>
        <p:txBody>
          <a:bodyPr wrap="square" rtlCol="0">
            <a:spAutoFit/>
          </a:bodyPr>
          <a:lstStyle/>
          <a:p>
            <a:pPr algn="ctr"/>
            <a:r>
              <a:rPr lang="sr-Cyrl-RS" sz="3200" b="1" dirty="0" smtClean="0">
                <a:solidFill>
                  <a:schemeClr val="tx2"/>
                </a:solidFill>
              </a:rPr>
              <a:t>КАКО РЕШИТИ ПРОБЛЕМ</a:t>
            </a:r>
            <a:r>
              <a:rPr lang="en-US" sz="3200" b="1" dirty="0" smtClean="0">
                <a:solidFill>
                  <a:schemeClr val="tx2"/>
                </a:solidFill>
              </a:rPr>
              <a:t>?</a:t>
            </a:r>
            <a:endParaRPr lang="en-US" sz="3200" b="1" dirty="0">
              <a:solidFill>
                <a:schemeClr val="tx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381" y="1340770"/>
            <a:ext cx="11329259" cy="4525963"/>
          </a:xfrm>
        </p:spPr>
        <p:txBody>
          <a:bodyPr>
            <a:normAutofit/>
          </a:bodyPr>
          <a:lstStyle/>
          <a:p>
            <a:pPr>
              <a:buNone/>
            </a:pPr>
            <a:r>
              <a:rPr lang="ru-RU" sz="2400" dirty="0" smtClean="0"/>
              <a:t>Рециклирање је издвајање материјала из </a:t>
            </a:r>
            <a:r>
              <a:rPr lang="sr-Cyrl-RS" sz="2400" dirty="0" smtClean="0"/>
              <a:t>отпада и његово</a:t>
            </a:r>
          </a:p>
          <a:p>
            <a:pPr>
              <a:buNone/>
            </a:pPr>
            <a:r>
              <a:rPr lang="sr-Cyrl-RS" sz="2400" dirty="0" smtClean="0"/>
              <a:t>поновно:</a:t>
            </a:r>
          </a:p>
          <a:p>
            <a:pPr>
              <a:buNone/>
            </a:pPr>
            <a:r>
              <a:rPr lang="sr-Cyrl-RS" sz="2400" dirty="0" smtClean="0"/>
              <a:t>• коришћење.</a:t>
            </a:r>
          </a:p>
          <a:p>
            <a:pPr>
              <a:buNone/>
            </a:pPr>
            <a:r>
              <a:rPr lang="sr-Cyrl-RS" sz="2400" dirty="0" smtClean="0"/>
              <a:t>• сакупљање</a:t>
            </a:r>
          </a:p>
          <a:p>
            <a:pPr>
              <a:buNone/>
            </a:pPr>
            <a:r>
              <a:rPr lang="sr-Cyrl-RS" sz="2400" dirty="0" smtClean="0"/>
              <a:t>• издвајање</a:t>
            </a:r>
          </a:p>
          <a:p>
            <a:pPr>
              <a:buNone/>
            </a:pPr>
            <a:r>
              <a:rPr lang="sr-Cyrl-RS" sz="2400" dirty="0" smtClean="0"/>
              <a:t>• прерада</a:t>
            </a:r>
          </a:p>
          <a:p>
            <a:pPr>
              <a:buNone/>
            </a:pPr>
            <a:r>
              <a:rPr lang="ru-RU" sz="2400" dirty="0" smtClean="0"/>
              <a:t>• израда нових производа </a:t>
            </a:r>
          </a:p>
          <a:p>
            <a:pPr>
              <a:buNone/>
            </a:pPr>
            <a:r>
              <a:rPr lang="ru-RU" sz="2400" dirty="0" smtClean="0"/>
              <a:t>    из искориштених </a:t>
            </a:r>
            <a:r>
              <a:rPr lang="sr-Cyrl-RS" sz="2400" dirty="0" smtClean="0"/>
              <a:t>ствари </a:t>
            </a:r>
          </a:p>
          <a:p>
            <a:pPr>
              <a:buNone/>
            </a:pPr>
            <a:r>
              <a:rPr lang="sr-Cyrl-RS" sz="2400" dirty="0" smtClean="0"/>
              <a:t>    или материјала.</a:t>
            </a:r>
            <a:endParaRPr lang="en-US" sz="2400" dirty="0"/>
          </a:p>
        </p:txBody>
      </p:sp>
      <p:pic>
        <p:nvPicPr>
          <p:cNvPr id="1029" name="Picture 5"/>
          <p:cNvPicPr>
            <a:picLocks noChangeAspect="1" noChangeArrowheads="1"/>
          </p:cNvPicPr>
          <p:nvPr/>
        </p:nvPicPr>
        <p:blipFill>
          <a:blip r:embed="rId2" cstate="print"/>
          <a:srcRect/>
          <a:stretch>
            <a:fillRect/>
          </a:stretch>
        </p:blipFill>
        <p:spPr bwMode="auto">
          <a:xfrm>
            <a:off x="6192012" y="2276872"/>
            <a:ext cx="5088565" cy="3707383"/>
          </a:xfrm>
          <a:prstGeom prst="rect">
            <a:avLst/>
          </a:prstGeom>
          <a:noFill/>
          <a:ln w="9525">
            <a:noFill/>
            <a:miter lim="800000"/>
            <a:headEnd/>
            <a:tailEnd/>
          </a:ln>
        </p:spPr>
      </p:pic>
      <p:sp>
        <p:nvSpPr>
          <p:cNvPr id="9" name="TextBox 8"/>
          <p:cNvSpPr txBox="1"/>
          <p:nvPr/>
        </p:nvSpPr>
        <p:spPr>
          <a:xfrm>
            <a:off x="1487488" y="332659"/>
            <a:ext cx="9121013" cy="584775"/>
          </a:xfrm>
          <a:prstGeom prst="rect">
            <a:avLst/>
          </a:prstGeom>
          <a:noFill/>
        </p:spPr>
        <p:txBody>
          <a:bodyPr wrap="square" rtlCol="0">
            <a:spAutoFit/>
          </a:bodyPr>
          <a:lstStyle/>
          <a:p>
            <a:pPr algn="ctr"/>
            <a:r>
              <a:rPr lang="sr-Cyrl-RS" sz="3200" b="1" dirty="0" smtClean="0">
                <a:solidFill>
                  <a:schemeClr val="tx2"/>
                </a:solidFill>
              </a:rPr>
              <a:t>ШТА ЈЕ РЕЦИКЛАЖА</a:t>
            </a:r>
            <a:endParaRPr lang="en-US" sz="3200" b="1" dirty="0">
              <a:solidFill>
                <a:schemeClr val="tx2"/>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372" y="1196752"/>
            <a:ext cx="5376597" cy="5400600"/>
          </a:xfrm>
        </p:spPr>
        <p:txBody>
          <a:bodyPr>
            <a:noAutofit/>
          </a:bodyPr>
          <a:lstStyle/>
          <a:p>
            <a:pPr algn="ctr">
              <a:buNone/>
            </a:pPr>
            <a:r>
              <a:rPr lang="sr-Cyrl-RS" sz="2400" u="sng" dirty="0" smtClean="0"/>
              <a:t>Рециклирање папира</a:t>
            </a:r>
          </a:p>
          <a:p>
            <a:pPr>
              <a:buNone/>
            </a:pPr>
            <a:r>
              <a:rPr lang="sr-Cyrl-RS" sz="2400" dirty="0" smtClean="0"/>
              <a:t>• Новински папир може</a:t>
            </a:r>
          </a:p>
          <a:p>
            <a:pPr>
              <a:buNone/>
            </a:pPr>
            <a:r>
              <a:rPr lang="sr-Cyrl-RS" sz="2400" dirty="0" smtClean="0"/>
              <a:t>    да се рециклира најмање</a:t>
            </a:r>
          </a:p>
          <a:p>
            <a:pPr>
              <a:buNone/>
            </a:pPr>
            <a:r>
              <a:rPr lang="sr-Cyrl-RS" sz="2400" dirty="0" smtClean="0"/>
              <a:t>   7  пута.</a:t>
            </a:r>
          </a:p>
          <a:p>
            <a:pPr>
              <a:buNone/>
            </a:pPr>
            <a:endParaRPr lang="sr-Cyrl-RS" sz="2400" dirty="0" smtClean="0"/>
          </a:p>
          <a:p>
            <a:pPr>
              <a:buNone/>
            </a:pPr>
            <a:endParaRPr lang="sr-Cyrl-RS" sz="2400" dirty="0" smtClean="0"/>
          </a:p>
          <a:p>
            <a:pPr>
              <a:buNone/>
            </a:pPr>
            <a:endParaRPr lang="sr-Cyrl-RS" sz="2400" dirty="0" smtClean="0"/>
          </a:p>
          <a:p>
            <a:pPr>
              <a:buNone/>
            </a:pPr>
            <a:endParaRPr lang="sr-Cyrl-RS" sz="2400" dirty="0" smtClean="0"/>
          </a:p>
          <a:p>
            <a:pPr>
              <a:buNone/>
            </a:pPr>
            <a:r>
              <a:rPr lang="sr-Cyrl-RS" sz="2400" dirty="0" smtClean="0"/>
              <a:t>• Картонска амбалажа се</a:t>
            </a:r>
          </a:p>
          <a:p>
            <a:pPr>
              <a:buNone/>
            </a:pPr>
            <a:r>
              <a:rPr lang="sr-Cyrl-RS" sz="2400" dirty="0" smtClean="0"/>
              <a:t>    углавном прави од</a:t>
            </a:r>
          </a:p>
          <a:p>
            <a:pPr>
              <a:buNone/>
            </a:pPr>
            <a:r>
              <a:rPr lang="sr-Cyrl-RS" sz="2400" dirty="0" smtClean="0"/>
              <a:t>    рециклираног папира, </a:t>
            </a:r>
          </a:p>
          <a:p>
            <a:pPr>
              <a:buNone/>
            </a:pPr>
            <a:r>
              <a:rPr lang="sr-Cyrl-RS" sz="2400" dirty="0" smtClean="0"/>
              <a:t>    као и новине.</a:t>
            </a:r>
            <a:endParaRPr lang="en-US" sz="2400" dirty="0"/>
          </a:p>
        </p:txBody>
      </p:sp>
      <p:sp>
        <p:nvSpPr>
          <p:cNvPr id="5" name="TextBox 4"/>
          <p:cNvSpPr txBox="1"/>
          <p:nvPr/>
        </p:nvSpPr>
        <p:spPr>
          <a:xfrm>
            <a:off x="431372" y="188643"/>
            <a:ext cx="11376587" cy="830997"/>
          </a:xfrm>
          <a:prstGeom prst="rect">
            <a:avLst/>
          </a:prstGeom>
          <a:noFill/>
        </p:spPr>
        <p:txBody>
          <a:bodyPr wrap="square" rtlCol="0">
            <a:spAutoFit/>
          </a:bodyPr>
          <a:lstStyle/>
          <a:p>
            <a:pPr algn="just"/>
            <a:r>
              <a:rPr lang="ru-RU" sz="2400" dirty="0" smtClean="0">
                <a:solidFill>
                  <a:schemeClr val="tx2"/>
                </a:solidFill>
              </a:rPr>
              <a:t>Да се рециклира може готово све :</a:t>
            </a:r>
            <a:r>
              <a:rPr lang="sr-Cyrl-RS" sz="2400" dirty="0" smtClean="0">
                <a:solidFill>
                  <a:schemeClr val="tx2"/>
                </a:solidFill>
              </a:rPr>
              <a:t> стакло, папир, картон,  алуминијум,  гвожђе, пластика, керамика, Е- отпад....</a:t>
            </a:r>
            <a:endParaRPr lang="en-US" sz="2400" dirty="0">
              <a:solidFill>
                <a:schemeClr val="tx2"/>
              </a:solidFill>
            </a:endParaRPr>
          </a:p>
        </p:txBody>
      </p:sp>
      <p:pic>
        <p:nvPicPr>
          <p:cNvPr id="2050" name="Picture 2"/>
          <p:cNvPicPr>
            <a:picLocks noChangeAspect="1" noChangeArrowheads="1"/>
          </p:cNvPicPr>
          <p:nvPr/>
        </p:nvPicPr>
        <p:blipFill>
          <a:blip r:embed="rId2" cstate="print"/>
          <a:srcRect/>
          <a:stretch>
            <a:fillRect/>
          </a:stretch>
        </p:blipFill>
        <p:spPr bwMode="auto">
          <a:xfrm>
            <a:off x="2831637" y="2559351"/>
            <a:ext cx="2112235" cy="2044267"/>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35362" y="3284984"/>
            <a:ext cx="2187567" cy="1050032"/>
          </a:xfrm>
          <a:prstGeom prst="rect">
            <a:avLst/>
          </a:prstGeom>
          <a:noFill/>
          <a:ln w="9525">
            <a:noFill/>
            <a:miter lim="800000"/>
            <a:headEnd/>
            <a:tailEnd/>
          </a:ln>
        </p:spPr>
      </p:pic>
      <p:sp>
        <p:nvSpPr>
          <p:cNvPr id="10" name="TextBox 9"/>
          <p:cNvSpPr txBox="1"/>
          <p:nvPr/>
        </p:nvSpPr>
        <p:spPr>
          <a:xfrm>
            <a:off x="5711959" y="1196752"/>
            <a:ext cx="6240693" cy="5278368"/>
          </a:xfrm>
          <a:prstGeom prst="rect">
            <a:avLst/>
          </a:prstGeom>
          <a:noFill/>
        </p:spPr>
        <p:txBody>
          <a:bodyPr wrap="square" rtlCol="0">
            <a:spAutoFit/>
          </a:bodyPr>
          <a:lstStyle/>
          <a:p>
            <a:pPr marL="342000" indent="-342000" algn="ctr">
              <a:spcBef>
                <a:spcPts val="576"/>
              </a:spcBef>
            </a:pPr>
            <a:r>
              <a:rPr lang="sr-Cyrl-RS" sz="2400" u="sng" dirty="0" smtClean="0">
                <a:solidFill>
                  <a:schemeClr val="tx2"/>
                </a:solidFill>
              </a:rPr>
              <a:t>Рециклирање стакла</a:t>
            </a:r>
          </a:p>
          <a:p>
            <a:pPr marL="342000" indent="-342000">
              <a:spcBef>
                <a:spcPts val="576"/>
              </a:spcBef>
              <a:buFont typeface="Arial" pitchFamily="34" charset="0"/>
              <a:buChar char="•"/>
            </a:pPr>
            <a:r>
              <a:rPr lang="sr-Cyrl-RS" sz="2400" dirty="0" smtClean="0">
                <a:solidFill>
                  <a:schemeClr val="tx2"/>
                </a:solidFill>
              </a:rPr>
              <a:t>Стаклу је потребно и више од</a:t>
            </a:r>
          </a:p>
          <a:p>
            <a:pPr marL="342000" indent="-342000">
              <a:spcBef>
                <a:spcPts val="576"/>
              </a:spcBef>
            </a:pPr>
            <a:r>
              <a:rPr lang="sr-Cyrl-RS" sz="2400" dirty="0" smtClean="0">
                <a:solidFill>
                  <a:schemeClr val="tx2"/>
                </a:solidFill>
              </a:rPr>
              <a:t>     5000 година да се распадне.</a:t>
            </a:r>
          </a:p>
          <a:p>
            <a:endParaRPr lang="sr-Cyrl-RS" sz="2400" dirty="0" smtClean="0">
              <a:solidFill>
                <a:schemeClr val="tx2"/>
              </a:solidFill>
            </a:endParaRPr>
          </a:p>
          <a:p>
            <a:endParaRPr lang="sr-Cyrl-RS" sz="2400" dirty="0" smtClean="0">
              <a:solidFill>
                <a:schemeClr val="tx2"/>
              </a:solidFill>
            </a:endParaRPr>
          </a:p>
          <a:p>
            <a:endParaRPr lang="sr-Cyrl-RS" sz="2400" dirty="0" smtClean="0">
              <a:solidFill>
                <a:schemeClr val="tx2"/>
              </a:solidFill>
            </a:endParaRPr>
          </a:p>
          <a:p>
            <a:endParaRPr lang="sr-Cyrl-RS" sz="2400" dirty="0" smtClean="0">
              <a:solidFill>
                <a:schemeClr val="tx2"/>
              </a:solidFill>
            </a:endParaRPr>
          </a:p>
          <a:p>
            <a:endParaRPr lang="sr-Cyrl-RS" sz="2400" dirty="0" smtClean="0">
              <a:solidFill>
                <a:schemeClr val="tx2"/>
              </a:solidFill>
            </a:endParaRPr>
          </a:p>
          <a:p>
            <a:endParaRPr lang="sr-Cyrl-RS" sz="2400" dirty="0" smtClean="0">
              <a:solidFill>
                <a:schemeClr val="tx2"/>
              </a:solidFill>
            </a:endParaRPr>
          </a:p>
          <a:p>
            <a:endParaRPr lang="sr-Cyrl-RS" sz="2400" dirty="0" smtClean="0">
              <a:solidFill>
                <a:schemeClr val="tx2"/>
              </a:solidFill>
            </a:endParaRPr>
          </a:p>
          <a:p>
            <a:pPr marL="342000" indent="-342000">
              <a:spcBef>
                <a:spcPts val="576"/>
              </a:spcBef>
              <a:buFont typeface="Arial" pitchFamily="34" charset="0"/>
              <a:buChar char="•"/>
            </a:pPr>
            <a:r>
              <a:rPr lang="sr-Cyrl-RS" sz="2400" dirty="0" smtClean="0">
                <a:solidFill>
                  <a:schemeClr val="tx2"/>
                </a:solidFill>
              </a:rPr>
              <a:t>Стакло може да се рециклира</a:t>
            </a:r>
          </a:p>
          <a:p>
            <a:pPr marL="342000" indent="-342000">
              <a:spcBef>
                <a:spcPts val="576"/>
              </a:spcBef>
            </a:pPr>
            <a:r>
              <a:rPr lang="sr-Cyrl-RS" sz="2400" dirty="0" smtClean="0">
                <a:solidFill>
                  <a:schemeClr val="tx2"/>
                </a:solidFill>
              </a:rPr>
              <a:t>   безброј </a:t>
            </a:r>
            <a:r>
              <a:rPr lang="ru-RU" sz="2400" dirty="0" smtClean="0">
                <a:solidFill>
                  <a:schemeClr val="tx2"/>
                </a:solidFill>
              </a:rPr>
              <a:t>пута а да не изгуби</a:t>
            </a:r>
          </a:p>
          <a:p>
            <a:pPr marL="342000" indent="-342000">
              <a:spcBef>
                <a:spcPts val="576"/>
              </a:spcBef>
            </a:pPr>
            <a:r>
              <a:rPr lang="sr-Cyrl-RS" sz="2400" dirty="0" smtClean="0">
                <a:solidFill>
                  <a:schemeClr val="tx2"/>
                </a:solidFill>
              </a:rPr>
              <a:t>   својство или квалитет.</a:t>
            </a:r>
          </a:p>
        </p:txBody>
      </p:sp>
      <p:pic>
        <p:nvPicPr>
          <p:cNvPr id="2053" name="Picture 5"/>
          <p:cNvPicPr>
            <a:picLocks noChangeAspect="1" noChangeArrowheads="1"/>
          </p:cNvPicPr>
          <p:nvPr/>
        </p:nvPicPr>
        <p:blipFill>
          <a:blip r:embed="rId4" cstate="print"/>
          <a:srcRect/>
          <a:stretch>
            <a:fillRect/>
          </a:stretch>
        </p:blipFill>
        <p:spPr bwMode="auto">
          <a:xfrm>
            <a:off x="7152117" y="2636912"/>
            <a:ext cx="3406384" cy="23978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052737"/>
            <a:ext cx="11582400" cy="5040560"/>
          </a:xfrm>
        </p:spPr>
        <p:txBody>
          <a:bodyPr>
            <a:normAutofit/>
          </a:bodyPr>
          <a:lstStyle/>
          <a:p>
            <a:pPr>
              <a:buNone/>
            </a:pPr>
            <a:r>
              <a:rPr lang="sr-Cyrl-RS" sz="2400" dirty="0" smtClean="0"/>
              <a:t>   Пластика је један од одпадних материјала који веома штетно</a:t>
            </a:r>
          </a:p>
          <a:p>
            <a:pPr>
              <a:buNone/>
            </a:pPr>
            <a:r>
              <a:rPr lang="sr-Cyrl-RS" sz="2400" dirty="0" smtClean="0"/>
              <a:t>утиче на земљиште и воду, због свог хемијског састава. </a:t>
            </a:r>
            <a:r>
              <a:rPr lang="ru-RU" sz="2400" dirty="0" smtClean="0"/>
              <a:t>Време</a:t>
            </a:r>
          </a:p>
          <a:p>
            <a:pPr>
              <a:buNone/>
            </a:pPr>
            <a:r>
              <a:rPr lang="ru-RU" sz="2400" dirty="0" smtClean="0"/>
              <a:t>разградње отпадне пластике је веома дуго, од 100 до 1000</a:t>
            </a:r>
          </a:p>
          <a:p>
            <a:pPr>
              <a:buNone/>
            </a:pPr>
            <a:r>
              <a:rPr lang="ru-RU" sz="2400" dirty="0" smtClean="0"/>
              <a:t>година </a:t>
            </a:r>
            <a:r>
              <a:rPr lang="sr-Cyrl-RS" sz="2400" dirty="0" smtClean="0"/>
              <a:t>али она </a:t>
            </a:r>
            <a:r>
              <a:rPr lang="ru-RU" sz="2400" dirty="0" smtClean="0"/>
              <a:t>може веома успешно да се рециклира.</a:t>
            </a:r>
          </a:p>
          <a:p>
            <a:pPr>
              <a:buNone/>
            </a:pPr>
            <a:endParaRPr lang="sr-Cyrl-RS" sz="2400" dirty="0" smtClean="0"/>
          </a:p>
          <a:p>
            <a:pPr>
              <a:buNone/>
            </a:pPr>
            <a:r>
              <a:rPr lang="sr-Cyrl-RS" sz="2400" dirty="0" smtClean="0"/>
              <a:t>Ово превенствено важи</a:t>
            </a:r>
          </a:p>
          <a:p>
            <a:pPr>
              <a:buNone/>
            </a:pPr>
            <a:r>
              <a:rPr lang="ru-RU" sz="2400" dirty="0" smtClean="0"/>
              <a:t>за ПЕТ амбалажу у којој</a:t>
            </a:r>
          </a:p>
          <a:p>
            <a:pPr>
              <a:buNone/>
            </a:pPr>
            <a:r>
              <a:rPr lang="sr-Cyrl-RS" sz="2400" dirty="0" smtClean="0"/>
              <a:t>купујемо минералнуводу, </a:t>
            </a:r>
          </a:p>
          <a:p>
            <a:pPr>
              <a:buNone/>
            </a:pPr>
            <a:r>
              <a:rPr lang="sr-Cyrl-RS" sz="2400" dirty="0" smtClean="0"/>
              <a:t>освежавајућа пића, </a:t>
            </a:r>
          </a:p>
          <a:p>
            <a:pPr>
              <a:buNone/>
            </a:pPr>
            <a:r>
              <a:rPr lang="sr-Cyrl-RS" sz="2400" dirty="0" smtClean="0"/>
              <a:t>прехрамбене производе, </a:t>
            </a:r>
          </a:p>
          <a:p>
            <a:pPr>
              <a:buNone/>
            </a:pPr>
            <a:r>
              <a:rPr lang="sr-Cyrl-RS" sz="2400" dirty="0" smtClean="0"/>
              <a:t>уља и пластичне кесе.</a:t>
            </a:r>
            <a:endParaRPr lang="en-US" sz="2400" dirty="0"/>
          </a:p>
        </p:txBody>
      </p:sp>
      <p:sp>
        <p:nvSpPr>
          <p:cNvPr id="4" name="TextBox 3"/>
          <p:cNvSpPr txBox="1"/>
          <p:nvPr/>
        </p:nvSpPr>
        <p:spPr>
          <a:xfrm>
            <a:off x="1007436" y="332659"/>
            <a:ext cx="10177131" cy="584775"/>
          </a:xfrm>
          <a:prstGeom prst="rect">
            <a:avLst/>
          </a:prstGeom>
          <a:noFill/>
        </p:spPr>
        <p:txBody>
          <a:bodyPr wrap="square" rtlCol="0">
            <a:spAutoFit/>
          </a:bodyPr>
          <a:lstStyle/>
          <a:p>
            <a:pPr algn="ctr"/>
            <a:r>
              <a:rPr lang="sr-Cyrl-RS" sz="3200" b="1" dirty="0" smtClean="0">
                <a:solidFill>
                  <a:schemeClr val="tx2"/>
                </a:solidFill>
              </a:rPr>
              <a:t>РЕЦИКЛИРАЊЕ ПЛАСТИКЕ</a:t>
            </a:r>
            <a:endParaRPr lang="en-US" sz="3200" b="1" dirty="0">
              <a:solidFill>
                <a:schemeClr val="tx2"/>
              </a:solidFill>
            </a:endParaRPr>
          </a:p>
        </p:txBody>
      </p:sp>
      <p:pic>
        <p:nvPicPr>
          <p:cNvPr id="3077" name="Picture 5" descr="http://www.musicar.rs/wp-content/uploads/2018/02/reciklaza-flasa-340x255.jpg"/>
          <p:cNvPicPr>
            <a:picLocks noChangeAspect="1" noChangeArrowheads="1"/>
          </p:cNvPicPr>
          <p:nvPr/>
        </p:nvPicPr>
        <p:blipFill>
          <a:blip r:embed="rId2" cstate="print"/>
          <a:srcRect/>
          <a:stretch>
            <a:fillRect/>
          </a:stretch>
        </p:blipFill>
        <p:spPr bwMode="auto">
          <a:xfrm>
            <a:off x="5615947" y="3140968"/>
            <a:ext cx="5760640" cy="324036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Grp="1" noChangeAspect="1" noChangeArrowheads="1"/>
          </p:cNvPicPr>
          <p:nvPr>
            <p:ph idx="1"/>
          </p:nvPr>
        </p:nvPicPr>
        <p:blipFill>
          <a:blip r:embed="rId2" cstate="print"/>
          <a:srcRect/>
          <a:stretch>
            <a:fillRect/>
          </a:stretch>
        </p:blipFill>
        <p:spPr bwMode="auto">
          <a:xfrm>
            <a:off x="2" y="0"/>
            <a:ext cx="12191999" cy="6858000"/>
          </a:xfrm>
          <a:prstGeom prst="rect">
            <a:avLst/>
          </a:prstGeom>
          <a:noFill/>
          <a:ln w="9525">
            <a:noFill/>
            <a:miter lim="800000"/>
            <a:headEnd/>
            <a:tailEnd/>
          </a:ln>
        </p:spPr>
      </p:pic>
      <p:pic>
        <p:nvPicPr>
          <p:cNvPr id="6149" name="Picture 5" descr="https://scontent-dfw5-1.cdninstagram.com/vp/6b47d5cdfecd60ec87d8d490ba679720/5D2DD62B/t51.2885-15/e35/53271761_280903672832290_8110968727244161392_n.jpg?_nc_ht=scontent-dfw5-1.cdninstagram.com&amp;ig_cache_key=MjAwMTExNTUzNjgzNTg0MzI4Mw%3D%3D.2"/>
          <p:cNvPicPr>
            <a:picLocks noChangeAspect="1" noChangeArrowheads="1"/>
          </p:cNvPicPr>
          <p:nvPr/>
        </p:nvPicPr>
        <p:blipFill>
          <a:blip r:embed="rId3" cstate="print"/>
          <a:srcRect/>
          <a:stretch>
            <a:fillRect/>
          </a:stretch>
        </p:blipFill>
        <p:spPr bwMode="auto">
          <a:xfrm>
            <a:off x="10032437" y="1"/>
            <a:ext cx="2159563" cy="1556792"/>
          </a:xfrm>
          <a:prstGeom prst="rect">
            <a:avLst/>
          </a:prstGeom>
          <a:noFill/>
        </p:spPr>
      </p:pic>
      <p:pic>
        <p:nvPicPr>
          <p:cNvPr id="6151" name="Picture 7" descr="https://scontent-dfw5-1.cdninstagram.com/vp/58bfbdd35b6333a74c1ac07e97ccafd3/5D0BBC4D/t51.2885-15/fr/e15/s1080x1080/53341588_1014680158731470_8199664825009891026_n.jpg?_nc_ht=scontent-dfw5-1.cdninstagram.com&amp;ig_cache_key=MjAwMjQyNTgzNDg3MTY5NDM5MA%3D%3D.2"/>
          <p:cNvPicPr>
            <a:picLocks noChangeAspect="1" noChangeArrowheads="1"/>
          </p:cNvPicPr>
          <p:nvPr/>
        </p:nvPicPr>
        <p:blipFill>
          <a:blip r:embed="rId4" cstate="print"/>
          <a:srcRect/>
          <a:stretch>
            <a:fillRect/>
          </a:stretch>
        </p:blipFill>
        <p:spPr bwMode="auto">
          <a:xfrm>
            <a:off x="2" y="3"/>
            <a:ext cx="3136247" cy="133290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49" y="1772816"/>
            <a:ext cx="11582400" cy="4176464"/>
          </a:xfrm>
        </p:spPr>
        <p:txBody>
          <a:bodyPr>
            <a:normAutofit/>
          </a:bodyPr>
          <a:lstStyle/>
          <a:p>
            <a:pPr>
              <a:buNone/>
            </a:pPr>
            <a:r>
              <a:rPr lang="sr-Cyrl-RS" sz="2400" dirty="0" smtClean="0"/>
              <a:t>• У Србији се рециклира</a:t>
            </a:r>
          </a:p>
          <a:p>
            <a:pPr>
              <a:buNone/>
            </a:pPr>
            <a:r>
              <a:rPr lang="ru-RU" sz="2400" dirty="0" smtClean="0"/>
              <a:t>   10% отпада, за разлику од</a:t>
            </a:r>
          </a:p>
          <a:p>
            <a:pPr>
              <a:buNone/>
            </a:pPr>
            <a:r>
              <a:rPr lang="sr-Cyrl-RS" sz="2400" dirty="0" smtClean="0"/>
              <a:t>   земаља у окружењу 50%.</a:t>
            </a:r>
          </a:p>
          <a:p>
            <a:pPr>
              <a:buNone/>
            </a:pPr>
            <a:r>
              <a:rPr lang="sr-Cyrl-RS" sz="2400" dirty="0" smtClean="0"/>
              <a:t>• Већина предузећа у</a:t>
            </a:r>
          </a:p>
          <a:p>
            <a:pPr>
              <a:buNone/>
            </a:pPr>
            <a:r>
              <a:rPr lang="sr-Cyrl-RS" sz="2400" dirty="0" smtClean="0"/>
              <a:t>    Србији се бави рециклажом </a:t>
            </a:r>
          </a:p>
          <a:p>
            <a:pPr>
              <a:buNone/>
            </a:pPr>
            <a:r>
              <a:rPr lang="sr-Cyrl-RS" sz="2400" dirty="0" smtClean="0"/>
              <a:t>    метала.</a:t>
            </a:r>
          </a:p>
          <a:p>
            <a:pPr>
              <a:buNone/>
            </a:pPr>
            <a:r>
              <a:rPr lang="sr-Cyrl-RS" sz="2400" dirty="0" smtClean="0"/>
              <a:t>• Остале секундарне </a:t>
            </a:r>
          </a:p>
          <a:p>
            <a:pPr>
              <a:buNone/>
            </a:pPr>
            <a:r>
              <a:rPr lang="sr-Cyrl-RS" sz="2400" dirty="0" smtClean="0"/>
              <a:t>    сировине углавном извозимо</a:t>
            </a:r>
          </a:p>
          <a:p>
            <a:pPr>
              <a:buNone/>
            </a:pPr>
            <a:r>
              <a:rPr lang="sr-Cyrl-RS" sz="2400" dirty="0" smtClean="0"/>
              <a:t>    у иностанство за даљу прераду.</a:t>
            </a:r>
            <a:endParaRPr lang="en-US" sz="2400" dirty="0"/>
          </a:p>
        </p:txBody>
      </p:sp>
      <p:sp>
        <p:nvSpPr>
          <p:cNvPr id="4" name="TextBox 3"/>
          <p:cNvSpPr txBox="1"/>
          <p:nvPr/>
        </p:nvSpPr>
        <p:spPr>
          <a:xfrm>
            <a:off x="1199456" y="332659"/>
            <a:ext cx="9985109" cy="584775"/>
          </a:xfrm>
          <a:prstGeom prst="rect">
            <a:avLst/>
          </a:prstGeom>
          <a:noFill/>
        </p:spPr>
        <p:txBody>
          <a:bodyPr wrap="square" rtlCol="0">
            <a:spAutoFit/>
          </a:bodyPr>
          <a:lstStyle/>
          <a:p>
            <a:pPr algn="ctr"/>
            <a:r>
              <a:rPr lang="sr-Cyrl-RS" sz="3200" b="1" dirty="0" smtClean="0">
                <a:solidFill>
                  <a:schemeClr val="tx2"/>
                </a:solidFill>
              </a:rPr>
              <a:t>РЕЦИКЛИРАЊЕ У СРБИЈИ</a:t>
            </a:r>
            <a:endParaRPr lang="en-US" sz="3200" b="1" dirty="0">
              <a:solidFill>
                <a:schemeClr val="tx2"/>
              </a:solidFill>
            </a:endParaRPr>
          </a:p>
        </p:txBody>
      </p:sp>
      <p:pic>
        <p:nvPicPr>
          <p:cNvPr id="24578" name="Picture 2"/>
          <p:cNvPicPr>
            <a:picLocks noChangeAspect="1" noChangeArrowheads="1"/>
          </p:cNvPicPr>
          <p:nvPr/>
        </p:nvPicPr>
        <p:blipFill>
          <a:blip r:embed="rId2" cstate="print"/>
          <a:srcRect/>
          <a:stretch>
            <a:fillRect/>
          </a:stretch>
        </p:blipFill>
        <p:spPr bwMode="auto">
          <a:xfrm>
            <a:off x="6864087" y="1196755"/>
            <a:ext cx="4800533" cy="4938117"/>
          </a:xfrm>
          <a:prstGeom prst="rect">
            <a:avLst/>
          </a:prstGeom>
          <a:noFill/>
          <a:ln w="9525">
            <a:noFill/>
            <a:miter lim="800000"/>
            <a:headEnd/>
            <a:tailEnd/>
          </a:ln>
        </p:spPr>
      </p:pic>
      <p:sp>
        <p:nvSpPr>
          <p:cNvPr id="6" name="TextBox 5"/>
          <p:cNvSpPr txBox="1"/>
          <p:nvPr/>
        </p:nvSpPr>
        <p:spPr>
          <a:xfrm>
            <a:off x="6864087" y="6165304"/>
            <a:ext cx="4800533" cy="369332"/>
          </a:xfrm>
          <a:prstGeom prst="rect">
            <a:avLst/>
          </a:prstGeom>
          <a:noFill/>
        </p:spPr>
        <p:txBody>
          <a:bodyPr wrap="square" rtlCol="0">
            <a:spAutoFit/>
          </a:bodyPr>
          <a:lstStyle/>
          <a:p>
            <a:pPr algn="ctr"/>
            <a:r>
              <a:rPr lang="sr-Cyrl-RS" dirty="0" smtClean="0">
                <a:solidFill>
                  <a:schemeClr val="tx2"/>
                </a:solidFill>
              </a:rPr>
              <a:t>Рециклажни центри у Србији</a:t>
            </a:r>
            <a:endParaRPr lang="en-US" dirty="0">
              <a:solidFill>
                <a:schemeClr val="tx2"/>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700811"/>
            <a:ext cx="11582400" cy="4525963"/>
          </a:xfrm>
        </p:spPr>
        <p:txBody>
          <a:bodyPr>
            <a:normAutofit fontScale="85000" lnSpcReduction="20000"/>
          </a:bodyPr>
          <a:lstStyle/>
          <a:p>
            <a:pPr>
              <a:buNone/>
            </a:pPr>
            <a:r>
              <a:rPr lang="sr-Cyrl-RS" dirty="0" smtClean="0"/>
              <a:t>• Рециклирање смањује</a:t>
            </a:r>
          </a:p>
          <a:p>
            <a:pPr>
              <a:buNone/>
            </a:pPr>
            <a:r>
              <a:rPr lang="sr-Cyrl-RS" dirty="0" smtClean="0"/>
              <a:t>   загађење проузроковано</a:t>
            </a:r>
          </a:p>
          <a:p>
            <a:pPr>
              <a:buNone/>
            </a:pPr>
            <a:r>
              <a:rPr lang="sr-Cyrl-RS" dirty="0" smtClean="0"/>
              <a:t>   отпадом.</a:t>
            </a:r>
          </a:p>
          <a:p>
            <a:pPr>
              <a:buNone/>
            </a:pPr>
            <a:r>
              <a:rPr lang="sr-Cyrl-RS" dirty="0" smtClean="0"/>
              <a:t>• Рециклирањем смањујемо</a:t>
            </a:r>
          </a:p>
          <a:p>
            <a:pPr>
              <a:buNone/>
            </a:pPr>
            <a:r>
              <a:rPr lang="sr-Cyrl-RS" dirty="0" smtClean="0"/>
              <a:t>   потребу за сировим</a:t>
            </a:r>
          </a:p>
          <a:p>
            <a:pPr>
              <a:buNone/>
            </a:pPr>
            <a:r>
              <a:rPr lang="sr-Cyrl-RS" dirty="0" smtClean="0"/>
              <a:t>   материјалима.</a:t>
            </a:r>
          </a:p>
          <a:p>
            <a:pPr>
              <a:buNone/>
            </a:pPr>
            <a:r>
              <a:rPr lang="sr-Cyrl-RS" dirty="0" smtClean="0"/>
              <a:t>• Рециклирање захтева</a:t>
            </a:r>
          </a:p>
          <a:p>
            <a:pPr>
              <a:buNone/>
            </a:pPr>
            <a:r>
              <a:rPr lang="sr-Cyrl-RS" dirty="0" smtClean="0"/>
              <a:t>    мање енергије и самим</a:t>
            </a:r>
          </a:p>
          <a:p>
            <a:pPr>
              <a:buNone/>
            </a:pPr>
            <a:r>
              <a:rPr lang="sr-Cyrl-RS" dirty="0" smtClean="0"/>
              <a:t>    тим чува природне</a:t>
            </a:r>
          </a:p>
          <a:p>
            <a:pPr>
              <a:buNone/>
            </a:pPr>
            <a:r>
              <a:rPr lang="sr-Cyrl-RS" dirty="0" smtClean="0"/>
              <a:t>    ресурсе.</a:t>
            </a:r>
            <a:endParaRPr lang="en-US" dirty="0"/>
          </a:p>
        </p:txBody>
      </p:sp>
      <p:sp>
        <p:nvSpPr>
          <p:cNvPr id="4" name="TextBox 3"/>
          <p:cNvSpPr txBox="1"/>
          <p:nvPr/>
        </p:nvSpPr>
        <p:spPr>
          <a:xfrm>
            <a:off x="527383" y="332659"/>
            <a:ext cx="11137237" cy="584775"/>
          </a:xfrm>
          <a:prstGeom prst="rect">
            <a:avLst/>
          </a:prstGeom>
          <a:noFill/>
        </p:spPr>
        <p:txBody>
          <a:bodyPr wrap="square" rtlCol="0">
            <a:spAutoFit/>
          </a:bodyPr>
          <a:lstStyle/>
          <a:p>
            <a:pPr algn="ctr"/>
            <a:r>
              <a:rPr lang="sr-Cyrl-RS" sz="3200" b="1" dirty="0" smtClean="0">
                <a:solidFill>
                  <a:schemeClr val="tx2"/>
                </a:solidFill>
              </a:rPr>
              <a:t>ОПШТИ ЗНАЧАЈ РЕЦИКЛАЖЕ ЗА ПРИРОДУ</a:t>
            </a:r>
            <a:endParaRPr lang="en-US" sz="3200" b="1" dirty="0">
              <a:solidFill>
                <a:schemeClr val="tx2"/>
              </a:solidFill>
            </a:endParaRPr>
          </a:p>
        </p:txBody>
      </p:sp>
      <p:pic>
        <p:nvPicPr>
          <p:cNvPr id="25602" name="Picture 2"/>
          <p:cNvPicPr>
            <a:picLocks noChangeAspect="1" noChangeArrowheads="1"/>
          </p:cNvPicPr>
          <p:nvPr/>
        </p:nvPicPr>
        <p:blipFill>
          <a:blip r:embed="rId2" cstate="print"/>
          <a:srcRect/>
          <a:stretch>
            <a:fillRect/>
          </a:stretch>
        </p:blipFill>
        <p:spPr bwMode="auto">
          <a:xfrm>
            <a:off x="6576053" y="1310114"/>
            <a:ext cx="4896544" cy="5235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ZAREVAC12345.jpg"/>
          <p:cNvPicPr>
            <a:picLocks noChangeAspect="1"/>
          </p:cNvPicPr>
          <p:nvPr/>
        </p:nvPicPr>
        <p:blipFill>
          <a:blip r:embed="rId3"/>
          <a:stretch>
            <a:fillRect/>
          </a:stretch>
        </p:blipFill>
        <p:spPr>
          <a:xfrm>
            <a:off x="0" y="1"/>
            <a:ext cx="12192000" cy="6858000"/>
          </a:xfrm>
          <a:prstGeom prst="rect">
            <a:avLst/>
          </a:prstGeom>
        </p:spPr>
      </p:pic>
      <p:sp>
        <p:nvSpPr>
          <p:cNvPr id="2" name="Title 1"/>
          <p:cNvSpPr>
            <a:spLocks noGrp="1"/>
          </p:cNvSpPr>
          <p:nvPr>
            <p:ph type="ctrTitle"/>
          </p:nvPr>
        </p:nvSpPr>
        <p:spPr>
          <a:xfrm>
            <a:off x="857213" y="428605"/>
            <a:ext cx="10363200" cy="1470025"/>
          </a:xfrm>
        </p:spPr>
        <p:style>
          <a:lnRef idx="1">
            <a:schemeClr val="accent1"/>
          </a:lnRef>
          <a:fillRef idx="3">
            <a:schemeClr val="accent1"/>
          </a:fillRef>
          <a:effectRef idx="2">
            <a:schemeClr val="accent1"/>
          </a:effectRef>
          <a:fontRef idx="minor">
            <a:schemeClr val="lt1"/>
          </a:fontRef>
        </p:style>
        <p:txBody>
          <a:bodyPr/>
          <a:lstStyle/>
          <a:p>
            <a:r>
              <a:rPr lang="sr-Cyrl-RS" dirty="0" smtClean="0"/>
              <a:t>Утицај рударског басена на здравље људи у Лазаревцу</a:t>
            </a:r>
            <a:endParaRPr lang="en-US" dirty="0"/>
          </a:p>
        </p:txBody>
      </p:sp>
      <p:sp>
        <p:nvSpPr>
          <p:cNvPr id="3" name="Subtitle 2"/>
          <p:cNvSpPr>
            <a:spLocks noGrp="1"/>
          </p:cNvSpPr>
          <p:nvPr>
            <p:ph type="subTitle" idx="1"/>
          </p:nvPr>
        </p:nvSpPr>
        <p:spPr>
          <a:xfrm>
            <a:off x="6477003" y="5643578"/>
            <a:ext cx="5714997" cy="1214422"/>
          </a:xfrm>
        </p:spPr>
        <p:style>
          <a:lnRef idx="1">
            <a:schemeClr val="accent1"/>
          </a:lnRef>
          <a:fillRef idx="3">
            <a:schemeClr val="accent1"/>
          </a:fillRef>
          <a:effectRef idx="2">
            <a:schemeClr val="accent1"/>
          </a:effectRef>
          <a:fontRef idx="minor">
            <a:schemeClr val="lt1"/>
          </a:fontRef>
        </p:style>
        <p:txBody>
          <a:bodyPr>
            <a:normAutofit/>
          </a:bodyPr>
          <a:lstStyle/>
          <a:p>
            <a:r>
              <a:rPr lang="sr-Cyrl-RS" dirty="0" smtClean="0">
                <a:solidFill>
                  <a:schemeClr val="bg1"/>
                </a:solidFill>
              </a:rPr>
              <a:t>Александар Рабреновић</a:t>
            </a:r>
          </a:p>
          <a:p>
            <a:r>
              <a:rPr lang="en-US" dirty="0" smtClean="0">
                <a:solidFill>
                  <a:schemeClr val="bg1"/>
                </a:solidFill>
              </a:rPr>
              <a:t>VIII</a:t>
            </a:r>
            <a:r>
              <a:rPr lang="en-US" sz="1600" dirty="0" smtClean="0">
                <a:solidFill>
                  <a:schemeClr val="bg1"/>
                </a:solidFill>
              </a:rPr>
              <a:t>3</a:t>
            </a:r>
            <a:endParaRPr lang="en-US" sz="1600" dirty="0">
              <a:solidFill>
                <a:schemeClr val="bg1"/>
              </a:solidFill>
            </a:endParaRPr>
          </a:p>
        </p:txBody>
      </p:sp>
    </p:spTree>
  </p:cSld>
  <p:clrMapOvr>
    <a:masterClrMapping/>
  </p:clrMapOvr>
  <p:transition>
    <p:wedge/>
    <p:sndAc>
      <p:stSnd>
        <p:snd r:embed="rId2" name="chimes.wav" builtIn="1"/>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0055" y="980388"/>
            <a:ext cx="10950434" cy="1569660"/>
          </a:xfrm>
          <a:prstGeom prst="rect">
            <a:avLst/>
          </a:prstGeom>
          <a:noFill/>
        </p:spPr>
        <p:txBody>
          <a:bodyPr wrap="none" rtlCol="0">
            <a:spAutoFit/>
          </a:bodyPr>
          <a:lstStyle/>
          <a:p>
            <a:pPr algn="ctr"/>
            <a:r>
              <a:rPr lang="sr-Cyrl-RS" sz="3200" smtClean="0">
                <a:latin typeface="Comic Sans MS" panose="030F0702030302020204" pitchFamily="66" charset="0"/>
              </a:rPr>
              <a:t>,,Само 8% вода  на територији Србије се пречишћава, </a:t>
            </a:r>
          </a:p>
          <a:p>
            <a:pPr algn="ctr"/>
            <a:r>
              <a:rPr lang="sr-Cyrl-RS" sz="3200" smtClean="0">
                <a:latin typeface="Comic Sans MS" panose="030F0702030302020204" pitchFamily="66" charset="0"/>
              </a:rPr>
              <a:t>Што значи да 92% канализације </a:t>
            </a:r>
          </a:p>
          <a:p>
            <a:pPr algn="ctr"/>
            <a:r>
              <a:rPr lang="sr-Cyrl-RS" sz="3200" smtClean="0">
                <a:latin typeface="Comic Sans MS" panose="030F0702030302020204" pitchFamily="66" charset="0"/>
              </a:rPr>
              <a:t>Испуштамо у реке“</a:t>
            </a:r>
            <a:endParaRPr lang="en-US" sz="3200">
              <a:latin typeface="Comic Sans MS" panose="030F0702030302020204" pitchFamily="66" charset="0"/>
            </a:endParaRPr>
          </a:p>
        </p:txBody>
      </p:sp>
      <p:sp>
        <p:nvSpPr>
          <p:cNvPr id="3" name="TextBox 2"/>
          <p:cNvSpPr txBox="1"/>
          <p:nvPr/>
        </p:nvSpPr>
        <p:spPr>
          <a:xfrm>
            <a:off x="1263172" y="3271101"/>
            <a:ext cx="10184199" cy="1077218"/>
          </a:xfrm>
          <a:prstGeom prst="rect">
            <a:avLst/>
          </a:prstGeom>
          <a:noFill/>
        </p:spPr>
        <p:txBody>
          <a:bodyPr wrap="none" rtlCol="0">
            <a:spAutoFit/>
          </a:bodyPr>
          <a:lstStyle/>
          <a:p>
            <a:pPr algn="ctr"/>
            <a:r>
              <a:rPr lang="sr-Cyrl-RS" sz="3200" smtClean="0">
                <a:latin typeface="Comic Sans MS" panose="030F0702030302020204" pitchFamily="66" charset="0"/>
              </a:rPr>
              <a:t>,,У Србији сваке године, због загађености ваздуха,</a:t>
            </a:r>
          </a:p>
          <a:p>
            <a:pPr algn="ctr"/>
            <a:r>
              <a:rPr lang="sr-Cyrl-RS" sz="3200" smtClean="0">
                <a:latin typeface="Comic Sans MS" panose="030F0702030302020204" pitchFamily="66" charset="0"/>
              </a:rPr>
              <a:t> прерано умре око 5400 људи“ (СЗО)</a:t>
            </a:r>
            <a:endParaRPr lang="en-US" sz="3200">
              <a:latin typeface="Comic Sans MS" panose="030F0702030302020204" pitchFamily="66" charset="0"/>
            </a:endParaRPr>
          </a:p>
        </p:txBody>
      </p:sp>
    </p:spTree>
    <p:extLst>
      <p:ext uri="{BB962C8B-B14F-4D97-AF65-F5344CB8AC3E}">
        <p14:creationId xmlns:p14="http://schemas.microsoft.com/office/powerpoint/2010/main" xmlns="" val="24586654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r>
              <a:rPr lang="sr-Cyrl-RS" dirty="0" smtClean="0"/>
              <a:t>Рударски басен Колубара</a:t>
            </a:r>
            <a:endParaRPr lang="en-US" dirty="0"/>
          </a:p>
        </p:txBody>
      </p:sp>
      <p:sp>
        <p:nvSpPr>
          <p:cNvPr id="3" name="Content Placeholder 2"/>
          <p:cNvSpPr>
            <a:spLocks noGrp="1"/>
          </p:cNvSpPr>
          <p:nvPr>
            <p:ph idx="1"/>
          </p:nvPr>
        </p:nvSpPr>
        <p:spPr>
          <a:xfrm>
            <a:off x="476211" y="1571613"/>
            <a:ext cx="9525067" cy="2428891"/>
          </a:xfrm>
        </p:spPr>
        <p:style>
          <a:lnRef idx="1">
            <a:schemeClr val="accent1"/>
          </a:lnRef>
          <a:fillRef idx="3">
            <a:schemeClr val="accent1"/>
          </a:fillRef>
          <a:effectRef idx="2">
            <a:schemeClr val="accent1"/>
          </a:effectRef>
          <a:fontRef idx="minor">
            <a:schemeClr val="lt1"/>
          </a:fontRef>
        </p:style>
        <p:txBody>
          <a:bodyPr>
            <a:normAutofit fontScale="92500" lnSpcReduction="20000"/>
          </a:bodyPr>
          <a:lstStyle/>
          <a:p>
            <a:pPr>
              <a:buNone/>
            </a:pPr>
            <a:r>
              <a:rPr lang="ru-RU" dirty="0" smtClean="0"/>
              <a:t>Рударски басен Колубара</a:t>
            </a:r>
            <a:r>
              <a:rPr lang="ru-RU" dirty="0"/>
              <a:t>  је рудник угља </a:t>
            </a:r>
            <a:r>
              <a:rPr lang="ru-RU" dirty="0" smtClean="0"/>
              <a:t>и топионичарски </a:t>
            </a:r>
            <a:r>
              <a:rPr lang="ru-RU" dirty="0"/>
              <a:t>басен </a:t>
            </a:r>
            <a:r>
              <a:rPr lang="ru-RU" dirty="0" smtClean="0"/>
              <a:t>,налази </a:t>
            </a:r>
            <a:r>
              <a:rPr lang="ru-RU" dirty="0"/>
              <a:t>се </a:t>
            </a:r>
            <a:r>
              <a:rPr lang="ru-RU" dirty="0" smtClean="0"/>
              <a:t>  код</a:t>
            </a:r>
            <a:r>
              <a:rPr lang="ru-RU" dirty="0"/>
              <a:t> Лазаревца, јужно од </a:t>
            </a:r>
            <a:r>
              <a:rPr lang="ru-RU" dirty="0" smtClean="0"/>
              <a:t>реке Саве </a:t>
            </a:r>
            <a:r>
              <a:rPr lang="ru-RU" dirty="0"/>
              <a:t>у Србији. Овај руднички басен садржи велику количину угља који на више места избија на </a:t>
            </a:r>
            <a:r>
              <a:rPr lang="ru-RU" dirty="0" smtClean="0"/>
              <a:t>површину.Удаљен је од </a:t>
            </a:r>
            <a:r>
              <a:rPr lang="ru-RU" dirty="0"/>
              <a:t>Београда 50 km, захвата површину око 600 km</a:t>
            </a:r>
            <a:r>
              <a:rPr lang="ru-RU" baseline="30000" dirty="0"/>
              <a:t>2</a:t>
            </a:r>
            <a:r>
              <a:rPr lang="ru-RU" dirty="0"/>
              <a:t>. </a:t>
            </a:r>
            <a:endParaRPr lang="en-US" dirty="0"/>
          </a:p>
        </p:txBody>
      </p:sp>
      <p:pic>
        <p:nvPicPr>
          <p:cNvPr id="6" name="Picture 5" descr="rb kolubarea.jpg"/>
          <p:cNvPicPr>
            <a:picLocks noChangeAspect="1"/>
          </p:cNvPicPr>
          <p:nvPr/>
        </p:nvPicPr>
        <p:blipFill>
          <a:blip r:embed="rId3"/>
          <a:stretch>
            <a:fillRect/>
          </a:stretch>
        </p:blipFill>
        <p:spPr>
          <a:xfrm>
            <a:off x="476211" y="4143380"/>
            <a:ext cx="8382059" cy="2539626"/>
          </a:xfrm>
          <a:prstGeom prst="rect">
            <a:avLst/>
          </a:prstGeom>
        </p:spPr>
      </p:pic>
      <p:sp>
        <p:nvSpPr>
          <p:cNvPr id="7" name="TextBox 6"/>
          <p:cNvSpPr txBox="1"/>
          <p:nvPr/>
        </p:nvSpPr>
        <p:spPr>
          <a:xfrm>
            <a:off x="9239272" y="5214950"/>
            <a:ext cx="1638975"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sr-Cyrl-RS" b="1" dirty="0" smtClean="0"/>
              <a:t>РБ “Колубара”</a:t>
            </a:r>
            <a:endParaRPr lang="en-US" b="1" dirty="0"/>
          </a:p>
        </p:txBody>
      </p:sp>
    </p:spTree>
  </p:cSld>
  <p:clrMapOvr>
    <a:masterClrMapping/>
  </p:clrMapOvr>
  <p:transition>
    <p:wheel spokes="3"/>
    <p:sndAc>
      <p:stSnd>
        <p:snd r:embed="rId2" name="chimes.wav" builtIn="1"/>
      </p:stSnd>
    </p:sndAc>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09" y="142853"/>
            <a:ext cx="11239579" cy="3357586"/>
          </a:xfrm>
        </p:spPr>
        <p:style>
          <a:lnRef idx="1">
            <a:schemeClr val="accent1"/>
          </a:lnRef>
          <a:fillRef idx="3">
            <a:schemeClr val="accent1"/>
          </a:fillRef>
          <a:effectRef idx="2">
            <a:schemeClr val="accent1"/>
          </a:effectRef>
          <a:fontRef idx="minor">
            <a:schemeClr val="lt1"/>
          </a:fontRef>
        </p:style>
        <p:txBody>
          <a:bodyPr>
            <a:normAutofit fontScale="92500"/>
          </a:bodyPr>
          <a:lstStyle/>
          <a:p>
            <a:pPr>
              <a:buNone/>
            </a:pPr>
            <a:r>
              <a:rPr lang="sr-Cyrl-RS" dirty="0" smtClean="0"/>
              <a:t>Осим рударског басена и термоелектране Колубара А и Колубара Б представљају озбиљан проблем по мештане Лазаревца и околних села,због близине града и велике количине штетних супстанци које се ослобађају у атмосферу .Подручје Лазаревца се сматра за једно од најзагађенијих у Србији.Зими је концентрација штетних материја у атмосфери знатно већа него у летњем периоду,иако и тада премашује дозвољене количине.</a:t>
            </a:r>
            <a:endParaRPr lang="en-US" dirty="0" smtClean="0"/>
          </a:p>
          <a:p>
            <a:pPr>
              <a:buNone/>
            </a:pPr>
            <a:endParaRPr lang="en-US" dirty="0"/>
          </a:p>
        </p:txBody>
      </p:sp>
      <p:pic>
        <p:nvPicPr>
          <p:cNvPr id="7" name="Picture 6" descr="Veliki_Crljeni_termoelektrana_Kolubara3.jpg"/>
          <p:cNvPicPr>
            <a:picLocks noChangeAspect="1"/>
          </p:cNvPicPr>
          <p:nvPr/>
        </p:nvPicPr>
        <p:blipFill>
          <a:blip r:embed="rId3"/>
          <a:stretch>
            <a:fillRect/>
          </a:stretch>
        </p:blipFill>
        <p:spPr>
          <a:xfrm>
            <a:off x="1047716" y="4071942"/>
            <a:ext cx="3663313" cy="21431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p:cNvSpPr txBox="1"/>
          <p:nvPr/>
        </p:nvSpPr>
        <p:spPr>
          <a:xfrm>
            <a:off x="476211" y="6357958"/>
            <a:ext cx="3442994"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sr-Cyrl-RS" b="1" dirty="0" smtClean="0"/>
              <a:t>Термоелектрана Велики Црљени</a:t>
            </a:r>
            <a:endParaRPr lang="en-US" b="1" dirty="0"/>
          </a:p>
        </p:txBody>
      </p:sp>
      <p:pic>
        <p:nvPicPr>
          <p:cNvPr id="9" name="Picture 8" descr="vreoci s.jpg"/>
          <p:cNvPicPr>
            <a:picLocks noChangeAspect="1"/>
          </p:cNvPicPr>
          <p:nvPr/>
        </p:nvPicPr>
        <p:blipFill>
          <a:blip r:embed="rId4"/>
          <a:stretch>
            <a:fillRect/>
          </a:stretch>
        </p:blipFill>
        <p:spPr>
          <a:xfrm>
            <a:off x="7524760" y="4143380"/>
            <a:ext cx="3861045" cy="19389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p:cNvSpPr txBox="1"/>
          <p:nvPr/>
        </p:nvSpPr>
        <p:spPr>
          <a:xfrm>
            <a:off x="8001014" y="6357958"/>
            <a:ext cx="195232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sr-Cyrl-RS" dirty="0" smtClean="0"/>
              <a:t>“</a:t>
            </a:r>
            <a:r>
              <a:rPr lang="sr-Cyrl-RS" b="1" dirty="0" smtClean="0"/>
              <a:t>Сушара</a:t>
            </a:r>
            <a:r>
              <a:rPr lang="sr-Cyrl-RS" dirty="0" smtClean="0"/>
              <a:t>” </a:t>
            </a:r>
            <a:r>
              <a:rPr lang="sr-Cyrl-RS" b="1" dirty="0" smtClean="0"/>
              <a:t>Вреоци</a:t>
            </a:r>
            <a:endParaRPr lang="en-US" b="1" dirty="0"/>
          </a:p>
        </p:txBody>
      </p:sp>
    </p:spTree>
  </p:cSld>
  <p:clrMapOvr>
    <a:masterClrMapping/>
  </p:clrMapOvr>
  <p:transition>
    <p:newsflash/>
    <p:sndAc>
      <p:stSnd>
        <p:snd r:embed="rId2" name="chimes.wav" builtIn="1"/>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r>
              <a:rPr lang="sr-Cyrl-RS" dirty="0" smtClean="0"/>
              <a:t>Загађеност ваздуха</a:t>
            </a:r>
            <a:endParaRPr lang="en-US" dirty="0"/>
          </a:p>
        </p:txBody>
      </p:sp>
      <p:sp>
        <p:nvSpPr>
          <p:cNvPr id="3" name="Content Placeholder 2"/>
          <p:cNvSpPr>
            <a:spLocks noGrp="1"/>
          </p:cNvSpPr>
          <p:nvPr>
            <p:ph idx="1"/>
          </p:nvPr>
        </p:nvSpPr>
        <p:spPr>
          <a:xfrm>
            <a:off x="190459" y="1500174"/>
            <a:ext cx="7048549" cy="4357718"/>
          </a:xfrm>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buNone/>
            </a:pPr>
            <a:r>
              <a:rPr lang="sr-Cyrl-RS" dirty="0" smtClean="0"/>
              <a:t>Из рударског басена и термоелектране се ослобађа огроман број штетних, канцерогених материја од којих највише силицијум диоксид,сумпор диоксид,чађ и велика количина тешких метала.Познато је да је знатно мања количина силицујум и сумпор диоксид у самом басену него у Лазаревцу и околним селима,зато што ветар разноси наведене честице  из димњака који немају адекватне филтере .Последица тога јесте велики број пре свега респираторних болести.</a:t>
            </a:r>
            <a:endParaRPr lang="en-US" dirty="0"/>
          </a:p>
        </p:txBody>
      </p:sp>
      <p:pic>
        <p:nvPicPr>
          <p:cNvPr id="5" name="Picture 4" descr="Zagadjenje vazduha.jpeg"/>
          <p:cNvPicPr>
            <a:picLocks noChangeAspect="1"/>
          </p:cNvPicPr>
          <p:nvPr/>
        </p:nvPicPr>
        <p:blipFill>
          <a:blip r:embed="rId3"/>
          <a:stretch>
            <a:fillRect/>
          </a:stretch>
        </p:blipFill>
        <p:spPr>
          <a:xfrm>
            <a:off x="7905763" y="1571613"/>
            <a:ext cx="3964832" cy="1903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maxresdefault.jpg"/>
          <p:cNvPicPr>
            <a:picLocks noChangeAspect="1"/>
          </p:cNvPicPr>
          <p:nvPr/>
        </p:nvPicPr>
        <p:blipFill>
          <a:blip r:embed="rId4"/>
          <a:stretch>
            <a:fillRect/>
          </a:stretch>
        </p:blipFill>
        <p:spPr>
          <a:xfrm>
            <a:off x="7429510" y="3786190"/>
            <a:ext cx="4571989" cy="1928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blinds dir="vert"/>
    <p:sndAc>
      <p:stSnd>
        <p:snd r:embed="rId2" name="chimes.wav" builtIn="1"/>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61" y="357167"/>
            <a:ext cx="10953827" cy="3214709"/>
          </a:xfrm>
        </p:spPr>
        <p:style>
          <a:lnRef idx="1">
            <a:schemeClr val="accent1"/>
          </a:lnRef>
          <a:fillRef idx="3">
            <a:schemeClr val="accent1"/>
          </a:fillRef>
          <a:effectRef idx="2">
            <a:schemeClr val="accent1"/>
          </a:effectRef>
          <a:fontRef idx="minor">
            <a:schemeClr val="lt1"/>
          </a:fontRef>
        </p:style>
        <p:txBody>
          <a:bodyPr>
            <a:normAutofit lnSpcReduction="10000"/>
          </a:bodyPr>
          <a:lstStyle/>
          <a:p>
            <a:pPr>
              <a:buNone/>
            </a:pPr>
            <a:r>
              <a:rPr lang="sr-Cyrl-RS" dirty="0" smtClean="0"/>
              <a:t>Велику улогу у загађености ваздуха имају и </a:t>
            </a:r>
            <a:r>
              <a:rPr lang="en-US" dirty="0" smtClean="0"/>
              <a:t>PM</a:t>
            </a:r>
            <a:r>
              <a:rPr lang="en-US" sz="1600" dirty="0" smtClean="0"/>
              <a:t>10</a:t>
            </a:r>
            <a:r>
              <a:rPr lang="sr-Cyrl-RS" sz="1600" dirty="0" smtClean="0"/>
              <a:t> </a:t>
            </a:r>
            <a:r>
              <a:rPr lang="sr-Cyrl-RS" sz="1600" dirty="0"/>
              <a:t> </a:t>
            </a:r>
            <a:r>
              <a:rPr lang="sr-Cyrl-RS" dirty="0" smtClean="0"/>
              <a:t>честице које су најштетније по здравље људи и животну средину.Поред свих споменутих фактора који утичу штетно на здравље људи,такође се мора нагласити да када би филтери на термоелектрани били квалитетнији много мања количина штетних супстанци би допирала до Лазаревца и околних места.</a:t>
            </a:r>
            <a:endParaRPr lang="en-US" dirty="0"/>
          </a:p>
        </p:txBody>
      </p:sp>
      <p:pic>
        <p:nvPicPr>
          <p:cNvPr id="4" name="Picture 3" descr="adsfcuhhfusahueauicssfef.jpg"/>
          <p:cNvPicPr>
            <a:picLocks noChangeAspect="1"/>
          </p:cNvPicPr>
          <p:nvPr/>
        </p:nvPicPr>
        <p:blipFill>
          <a:blip r:embed="rId3"/>
          <a:stretch>
            <a:fillRect/>
          </a:stretch>
        </p:blipFill>
        <p:spPr>
          <a:xfrm>
            <a:off x="3809984" y="3714752"/>
            <a:ext cx="4546843" cy="25717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4571990" y="6357958"/>
            <a:ext cx="2359941"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sr-Cyrl-RS" b="1" dirty="0" smtClean="0"/>
              <a:t>Панорама Лазаревца</a:t>
            </a:r>
            <a:endParaRPr lang="en-US" b="1" dirty="0"/>
          </a:p>
        </p:txBody>
      </p:sp>
    </p:spTree>
  </p:cSld>
  <p:clrMapOvr>
    <a:masterClrMapping/>
  </p:clrMapOvr>
  <p:transition>
    <p:wheel spokes="1"/>
    <p:sndAc>
      <p:stSnd>
        <p:snd r:embed="rId2" name="chimes.wav" builtIn="1"/>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sr-Cyrl-RS" dirty="0" smtClean="0"/>
              <a:t>Болести људи изазване загађеношћу ваздуха</a:t>
            </a:r>
            <a:endParaRPr lang="en-US" dirty="0"/>
          </a:p>
        </p:txBody>
      </p:sp>
      <p:sp>
        <p:nvSpPr>
          <p:cNvPr id="3" name="Content Placeholder 2"/>
          <p:cNvSpPr>
            <a:spLocks noGrp="1"/>
          </p:cNvSpPr>
          <p:nvPr>
            <p:ph idx="1"/>
          </p:nvPr>
        </p:nvSpPr>
        <p:spPr>
          <a:xfrm>
            <a:off x="571461" y="1571613"/>
            <a:ext cx="10953827" cy="1828799"/>
          </a:xfrm>
        </p:spPr>
        <p:style>
          <a:lnRef idx="1">
            <a:schemeClr val="accent1"/>
          </a:lnRef>
          <a:fillRef idx="3">
            <a:schemeClr val="accent1"/>
          </a:fillRef>
          <a:effectRef idx="2">
            <a:schemeClr val="accent1"/>
          </a:effectRef>
          <a:fontRef idx="minor">
            <a:schemeClr val="lt1"/>
          </a:fontRef>
        </p:style>
        <p:txBody>
          <a:bodyPr>
            <a:normAutofit fontScale="85000" lnSpcReduction="20000"/>
          </a:bodyPr>
          <a:lstStyle/>
          <a:p>
            <a:pPr>
              <a:buNone/>
            </a:pPr>
            <a:r>
              <a:rPr lang="sr-Cyrl-RS" dirty="0" smtClean="0"/>
              <a:t>Као последица загађености ваздуха из рударског басена и термоелектране у Лазаревцу је повећана учесталост  обољевања од респираторних болести у која спадају астма,хронична опструктивна болест плућа,карцином плућа и плућна фиброза,као и од разних алергијских и канцерогених обољења.</a:t>
            </a:r>
            <a:endParaRPr lang="en-US" dirty="0"/>
          </a:p>
        </p:txBody>
      </p:sp>
      <p:pic>
        <p:nvPicPr>
          <p:cNvPr id="5" name="Picture 4" descr="sadbasfasjhfauskhrsauhfdwshfreiuthruhukdihghuarhuur.jpg"/>
          <p:cNvPicPr>
            <a:picLocks noChangeAspect="1"/>
          </p:cNvPicPr>
          <p:nvPr/>
        </p:nvPicPr>
        <p:blipFill>
          <a:blip r:embed="rId3"/>
          <a:stretch>
            <a:fillRect/>
          </a:stretch>
        </p:blipFill>
        <p:spPr>
          <a:xfrm>
            <a:off x="2190723" y="3500439"/>
            <a:ext cx="7524803" cy="30005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dissolve/>
    <p:sndAc>
      <p:stSnd>
        <p:snd r:embed="rId2" name="chimes.wav" builtIn="1"/>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afdsassssssssssssssssssssssssssssssssssssssssssssssssssssssssssssss.png"/>
          <p:cNvPicPr>
            <a:picLocks noChangeAspect="1"/>
          </p:cNvPicPr>
          <p:nvPr/>
        </p:nvPicPr>
        <p:blipFill>
          <a:blip r:embed="rId3"/>
          <a:stretch>
            <a:fillRect/>
          </a:stretch>
        </p:blipFill>
        <p:spPr>
          <a:xfrm>
            <a:off x="2190723" y="1928802"/>
            <a:ext cx="8191557" cy="3858790"/>
          </a:xfrm>
          <a:prstGeom prst="rect">
            <a:avLst/>
          </a:prstGeom>
          <a:ln>
            <a:noFill/>
          </a:ln>
          <a:effectLst>
            <a:softEdge rad="112500"/>
          </a:effectLst>
        </p:spPr>
      </p:pic>
      <p:sp>
        <p:nvSpPr>
          <p:cNvPr id="2" name="Title 1"/>
          <p:cNvSpPr>
            <a:spLocks noGrp="1"/>
          </p:cNvSpPr>
          <p:nvPr>
            <p:ph type="title"/>
          </p:nvPr>
        </p:nvSpPr>
        <p:spPr/>
        <p:txBody>
          <a:bodyPr/>
          <a:lstStyle/>
          <a:p>
            <a:r>
              <a:rPr lang="sr-Cyrl-RS" dirty="0" smtClean="0"/>
              <a:t>Крај</a:t>
            </a:r>
            <a:endParaRPr lang="en-US" dirty="0"/>
          </a:p>
        </p:txBody>
      </p:sp>
    </p:spTree>
  </p:cSld>
  <p:clrMapOvr>
    <a:masterClrMapping/>
  </p:clrMapOvr>
  <p:transition>
    <p:comb/>
    <p:sndAc>
      <p:stSnd>
        <p:snd r:embed="rId2" name="applause.wav" builtIn="1"/>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766" y="1121790"/>
            <a:ext cx="11323934" cy="584775"/>
          </a:xfrm>
          <a:prstGeom prst="rect">
            <a:avLst/>
          </a:prstGeom>
          <a:noFill/>
        </p:spPr>
        <p:txBody>
          <a:bodyPr wrap="none" rtlCol="0">
            <a:spAutoFit/>
          </a:bodyPr>
          <a:lstStyle/>
          <a:p>
            <a:r>
              <a:rPr lang="sr-Cyrl-RS" smtClean="0"/>
              <a:t>,, </a:t>
            </a:r>
            <a:r>
              <a:rPr lang="sr-Cyrl-RS" sz="3200" smtClean="0">
                <a:latin typeface="Comic Sans MS" panose="030F0702030302020204" pitchFamily="66" charset="0"/>
              </a:rPr>
              <a:t>Лазаревчани забринути због лоше еколошке ситуације</a:t>
            </a:r>
            <a:r>
              <a:rPr lang="sr-Cyrl-RS" smtClean="0"/>
              <a:t>“</a:t>
            </a:r>
            <a:endParaRPr lang="en-US"/>
          </a:p>
        </p:txBody>
      </p:sp>
      <p:sp>
        <p:nvSpPr>
          <p:cNvPr id="6" name="TextBox 5"/>
          <p:cNvSpPr txBox="1"/>
          <p:nvPr/>
        </p:nvSpPr>
        <p:spPr>
          <a:xfrm>
            <a:off x="2736191" y="3497344"/>
            <a:ext cx="6813084" cy="1077218"/>
          </a:xfrm>
          <a:prstGeom prst="rect">
            <a:avLst/>
          </a:prstGeom>
          <a:noFill/>
        </p:spPr>
        <p:txBody>
          <a:bodyPr wrap="none" rtlCol="0">
            <a:spAutoFit/>
          </a:bodyPr>
          <a:lstStyle/>
          <a:p>
            <a:r>
              <a:rPr lang="sr-Cyrl-RS" smtClean="0"/>
              <a:t>,,</a:t>
            </a:r>
            <a:r>
              <a:rPr lang="sr-Cyrl-RS" sz="3200" smtClean="0">
                <a:latin typeface="Comic Sans MS" panose="030F0702030302020204" pitchFamily="66" charset="0"/>
              </a:rPr>
              <a:t>У Лазаревцу све више оболелих </a:t>
            </a:r>
          </a:p>
          <a:p>
            <a:r>
              <a:rPr lang="sr-Cyrl-RS" sz="3200" smtClean="0">
                <a:latin typeface="Comic Sans MS" panose="030F0702030302020204" pitchFamily="66" charset="0"/>
              </a:rPr>
              <a:t>од астме и карцинома плућа“</a:t>
            </a:r>
            <a:endParaRPr lang="en-US" sz="3200">
              <a:latin typeface="Comic Sans MS" panose="030F0702030302020204" pitchFamily="66" charset="0"/>
            </a:endParaRPr>
          </a:p>
        </p:txBody>
      </p:sp>
    </p:spTree>
    <p:extLst>
      <p:ext uri="{BB962C8B-B14F-4D97-AF65-F5344CB8AC3E}">
        <p14:creationId xmlns:p14="http://schemas.microsoft.com/office/powerpoint/2010/main" xmlns="" val="4106045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6762" y="1112362"/>
            <a:ext cx="7677102" cy="1077218"/>
          </a:xfrm>
          <a:prstGeom prst="rect">
            <a:avLst/>
          </a:prstGeom>
          <a:noFill/>
        </p:spPr>
        <p:txBody>
          <a:bodyPr wrap="none" rtlCol="0">
            <a:spAutoFit/>
          </a:bodyPr>
          <a:lstStyle/>
          <a:p>
            <a:pPr algn="ctr"/>
            <a:r>
              <a:rPr lang="sr-Cyrl-RS" smtClean="0">
                <a:latin typeface="Comic Sans MS" panose="030F0702030302020204" pitchFamily="66" charset="0"/>
              </a:rPr>
              <a:t>,,</a:t>
            </a:r>
            <a:r>
              <a:rPr lang="sr-Cyrl-RS" sz="3200" smtClean="0">
                <a:latin typeface="Comic Sans MS" panose="030F0702030302020204" pitchFamily="66" charset="0"/>
              </a:rPr>
              <a:t>Загађен ваздух у Лазаревцу </a:t>
            </a:r>
          </a:p>
          <a:p>
            <a:pPr algn="ctr"/>
            <a:r>
              <a:rPr lang="sr-Cyrl-RS" sz="3200" smtClean="0">
                <a:latin typeface="Comic Sans MS" panose="030F0702030302020204" pitchFamily="66" charset="0"/>
              </a:rPr>
              <a:t>највећи непријатељ здравља грађана</a:t>
            </a:r>
            <a:r>
              <a:rPr lang="sr-Cyrl-RS" smtClean="0">
                <a:latin typeface="Comic Sans MS" panose="030F0702030302020204" pitchFamily="66" charset="0"/>
              </a:rPr>
              <a:t>“</a:t>
            </a:r>
            <a:endParaRPr lang="en-US">
              <a:latin typeface="Comic Sans MS" panose="030F0702030302020204" pitchFamily="66" charset="0"/>
            </a:endParaRPr>
          </a:p>
        </p:txBody>
      </p:sp>
      <p:sp>
        <p:nvSpPr>
          <p:cNvPr id="3" name="TextBox 2"/>
          <p:cNvSpPr txBox="1"/>
          <p:nvPr/>
        </p:nvSpPr>
        <p:spPr>
          <a:xfrm>
            <a:off x="801576" y="3214539"/>
            <a:ext cx="11495455" cy="1569660"/>
          </a:xfrm>
          <a:prstGeom prst="rect">
            <a:avLst/>
          </a:prstGeom>
          <a:noFill/>
        </p:spPr>
        <p:txBody>
          <a:bodyPr wrap="none" rtlCol="0">
            <a:spAutoFit/>
          </a:bodyPr>
          <a:lstStyle/>
          <a:p>
            <a:pPr algn="ctr"/>
            <a:r>
              <a:rPr lang="sr-Cyrl-RS" sz="3200" smtClean="0">
                <a:latin typeface="Comic Sans MS" panose="030F0702030302020204" pitchFamily="66" charset="0"/>
              </a:rPr>
              <a:t>,,У Дом здравља у Лазаревцу, сваког дана се, </a:t>
            </a:r>
          </a:p>
          <a:p>
            <a:pPr algn="ctr"/>
            <a:r>
              <a:rPr lang="sr-Cyrl-RS" sz="3200" smtClean="0">
                <a:latin typeface="Comic Sans MS" panose="030F0702030302020204" pitchFamily="66" charset="0"/>
              </a:rPr>
              <a:t>најмање 30 људи јави због проблема </a:t>
            </a:r>
          </a:p>
          <a:p>
            <a:pPr algn="ctr"/>
            <a:r>
              <a:rPr lang="sr-Cyrl-RS" sz="3200" smtClean="0">
                <a:latin typeface="Comic Sans MS" panose="030F0702030302020204" pitchFamily="66" charset="0"/>
              </a:rPr>
              <a:t>са респираторним органима а међу њима највише деца“ </a:t>
            </a:r>
            <a:endParaRPr lang="en-US" sz="3200">
              <a:latin typeface="Comic Sans MS" panose="030F0702030302020204" pitchFamily="66" charset="0"/>
            </a:endParaRPr>
          </a:p>
        </p:txBody>
      </p:sp>
    </p:spTree>
    <p:extLst>
      <p:ext uri="{BB962C8B-B14F-4D97-AF65-F5344CB8AC3E}">
        <p14:creationId xmlns:p14="http://schemas.microsoft.com/office/powerpoint/2010/main" xmlns="" val="459287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Cyrl-RS" dirty="0" smtClean="0"/>
              <a:t>Загађеност Лазаревца</a:t>
            </a:r>
            <a:endParaRPr lang="en-US" dirty="0"/>
          </a:p>
        </p:txBody>
      </p:sp>
      <p:sp>
        <p:nvSpPr>
          <p:cNvPr id="3" name="Subtitle 2"/>
          <p:cNvSpPr>
            <a:spLocks noGrp="1"/>
          </p:cNvSpPr>
          <p:nvPr>
            <p:ph type="subTitle" idx="1"/>
          </p:nvPr>
        </p:nvSpPr>
        <p:spPr/>
        <p:txBody>
          <a:bodyPr/>
          <a:lstStyle/>
          <a:p>
            <a:r>
              <a:rPr lang="sr-Cyrl-RS" dirty="0" smtClean="0"/>
              <a:t>Игор Дуканац </a:t>
            </a:r>
            <a:r>
              <a:rPr lang="sr-Latn-RS" dirty="0" smtClean="0"/>
              <a:t>VIII-1</a:t>
            </a:r>
            <a:endParaRPr lang="en-US" dirty="0"/>
          </a:p>
        </p:txBody>
      </p:sp>
    </p:spTree>
    <p:extLst>
      <p:ext uri="{BB962C8B-B14F-4D97-AF65-F5344CB8AC3E}">
        <p14:creationId xmlns="" xmlns:p14="http://schemas.microsoft.com/office/powerpoint/2010/main" val="3777328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smtClean="0"/>
              <a:t>Географски</a:t>
            </a:r>
            <a:r>
              <a:rPr lang="sr-Latn-RS" dirty="0" smtClean="0"/>
              <a:t> </a:t>
            </a:r>
            <a:r>
              <a:rPr lang="sr-Cyrl-RS" dirty="0" smtClean="0"/>
              <a:t>положај</a:t>
            </a:r>
            <a:r>
              <a:rPr lang="sr-Cyrl-RS" dirty="0"/>
              <a:t/>
            </a:r>
            <a:br>
              <a:rPr lang="sr-Cyrl-RS" dirty="0"/>
            </a:br>
            <a:endParaRPr lang="en-US" dirty="0"/>
          </a:p>
        </p:txBody>
      </p:sp>
      <p:sp>
        <p:nvSpPr>
          <p:cNvPr id="3" name="Content Placeholder 2"/>
          <p:cNvSpPr>
            <a:spLocks noGrp="1"/>
          </p:cNvSpPr>
          <p:nvPr>
            <p:ph idx="1"/>
          </p:nvPr>
        </p:nvSpPr>
        <p:spPr>
          <a:xfrm>
            <a:off x="2589212" y="2133600"/>
            <a:ext cx="2888875" cy="3777622"/>
          </a:xfrm>
        </p:spPr>
        <p:txBody>
          <a:bodyPr>
            <a:normAutofit/>
          </a:bodyPr>
          <a:lstStyle/>
          <a:p>
            <a:r>
              <a:rPr lang="ru-RU" dirty="0" smtClean="0"/>
              <a:t>Лазаревац лежи у живописном делу Шумадијске Колубаре, у непосредној близини реке Колубаре, на надморској висини 157</a:t>
            </a:r>
            <a:r>
              <a:rPr lang="sr-Latn-RS" dirty="0" smtClean="0"/>
              <a:t>m</a:t>
            </a:r>
            <a:r>
              <a:rPr lang="ru-RU" dirty="0" smtClean="0"/>
              <a:t>. Налази</a:t>
            </a:r>
            <a:r>
              <a:rPr lang="sr-Latn-RS" dirty="0" smtClean="0"/>
              <a:t> </a:t>
            </a:r>
            <a:r>
              <a:rPr lang="ru-RU" dirty="0" smtClean="0"/>
              <a:t>се</a:t>
            </a:r>
            <a:r>
              <a:rPr lang="sr-Latn-RS" dirty="0" smtClean="0"/>
              <a:t> </a:t>
            </a:r>
            <a:r>
              <a:rPr lang="ru-RU" dirty="0" smtClean="0"/>
              <a:t>на</a:t>
            </a:r>
            <a:r>
              <a:rPr lang="sr-Latn-RS" dirty="0" smtClean="0"/>
              <a:t> </a:t>
            </a:r>
            <a:r>
              <a:rPr lang="ru-RU" dirty="0" smtClean="0"/>
              <a:t>55</a:t>
            </a:r>
            <a:r>
              <a:rPr lang="sr-Latn-RS" dirty="0" smtClean="0"/>
              <a:t> </a:t>
            </a:r>
            <a:r>
              <a:rPr lang="ru-RU" dirty="0" smtClean="0"/>
              <a:t>км</a:t>
            </a:r>
            <a:r>
              <a:rPr lang="sr-Latn-RS" dirty="0" smtClean="0"/>
              <a:t> </a:t>
            </a:r>
            <a:r>
              <a:rPr lang="ru-RU" dirty="0" smtClean="0"/>
              <a:t>јужно</a:t>
            </a:r>
            <a:r>
              <a:rPr lang="sr-Latn-RS" dirty="0" smtClean="0"/>
              <a:t> </a:t>
            </a:r>
            <a:r>
              <a:rPr lang="ru-RU" dirty="0" smtClean="0"/>
              <a:t>–</a:t>
            </a:r>
            <a:r>
              <a:rPr lang="sr-Latn-RS" dirty="0" smtClean="0"/>
              <a:t> j</a:t>
            </a:r>
            <a:r>
              <a:rPr lang="ru-RU" dirty="0" smtClean="0"/>
              <a:t>угозападно</a:t>
            </a:r>
            <a:r>
              <a:rPr lang="sr-Latn-RS" dirty="0" smtClean="0"/>
              <a:t> </a:t>
            </a:r>
            <a:r>
              <a:rPr lang="ru-RU" dirty="0" smtClean="0"/>
              <a:t>од</a:t>
            </a:r>
            <a:r>
              <a:rPr lang="sr-Latn-RS" dirty="0" smtClean="0"/>
              <a:t> </a:t>
            </a:r>
            <a:r>
              <a:rPr lang="ru-RU" dirty="0" smtClean="0"/>
              <a:t>Београда</a:t>
            </a:r>
            <a:r>
              <a:rPr lang="sr-Latn-RS" dirty="0" smtClean="0"/>
              <a:t>.</a:t>
            </a:r>
            <a:endParaRPr lang="ru-RU" dirty="0"/>
          </a:p>
          <a:p>
            <a:endParaRPr lang="en-US" dirty="0"/>
          </a:p>
        </p:txBody>
      </p:sp>
    </p:spTree>
    <p:extLst>
      <p:ext uri="{BB962C8B-B14F-4D97-AF65-F5344CB8AC3E}">
        <p14:creationId xmlns="" xmlns:p14="http://schemas.microsoft.com/office/powerpoint/2010/main" val="2184444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4683" y="2256885"/>
            <a:ext cx="8562109" cy="1728678"/>
          </a:xfrm>
          <a:prstGeom prst="rect">
            <a:avLst/>
          </a:prstGeom>
        </p:spPr>
        <p:txBody>
          <a:bodyPr wrap="square">
            <a:spAutoFit/>
          </a:bodyPr>
          <a:lstStyle/>
          <a:p>
            <a:pPr lvl="0" algn="ctr">
              <a:spcBef>
                <a:spcPts val="1000"/>
              </a:spcBef>
              <a:buClr>
                <a:srgbClr val="A53010"/>
              </a:buClr>
            </a:pPr>
            <a:r>
              <a:rPr lang="ru-RU" sz="4000" b="1" dirty="0">
                <a:solidFill>
                  <a:prstClr val="black">
                    <a:lumMod val="75000"/>
                    <a:lumOff val="25000"/>
                  </a:prstClr>
                </a:solidFill>
                <a:latin typeface="Arial" panose="020B0604020202020204" pitchFamily="34" charset="0"/>
              </a:rPr>
              <a:t>ПРОБЛЕМИ</a:t>
            </a:r>
            <a:r>
              <a:rPr lang="sr-Latn-RS" sz="4000" b="1" dirty="0">
                <a:solidFill>
                  <a:prstClr val="black">
                    <a:lumMod val="75000"/>
                    <a:lumOff val="25000"/>
                  </a:prstClr>
                </a:solidFill>
                <a:latin typeface="Arial" panose="020B0604020202020204" pitchFamily="34" charset="0"/>
              </a:rPr>
              <a:t> </a:t>
            </a:r>
            <a:r>
              <a:rPr lang="ru-RU" sz="4000" b="1" dirty="0">
                <a:solidFill>
                  <a:prstClr val="black">
                    <a:lumMod val="75000"/>
                    <a:lumOff val="25000"/>
                  </a:prstClr>
                </a:solidFill>
                <a:latin typeface="Arial" panose="020B0604020202020204" pitchFamily="34" charset="0"/>
              </a:rPr>
              <a:t>ЖИВОТНЕ</a:t>
            </a:r>
            <a:r>
              <a:rPr lang="sr-Latn-RS" sz="4000" b="1" dirty="0">
                <a:solidFill>
                  <a:prstClr val="black">
                    <a:lumMod val="75000"/>
                    <a:lumOff val="25000"/>
                  </a:prstClr>
                </a:solidFill>
                <a:latin typeface="Arial" panose="020B0604020202020204" pitchFamily="34" charset="0"/>
              </a:rPr>
              <a:t> </a:t>
            </a:r>
            <a:r>
              <a:rPr lang="ru-RU" sz="4000" b="1" dirty="0">
                <a:solidFill>
                  <a:prstClr val="black">
                    <a:lumMod val="75000"/>
                    <a:lumOff val="25000"/>
                  </a:prstClr>
                </a:solidFill>
                <a:latin typeface="Arial" panose="020B0604020202020204" pitchFamily="34" charset="0"/>
              </a:rPr>
              <a:t>СРЕДИНЕ</a:t>
            </a:r>
            <a:r>
              <a:rPr lang="sr-Latn-RS" sz="4000" b="1" dirty="0">
                <a:solidFill>
                  <a:prstClr val="black">
                    <a:lumMod val="75000"/>
                    <a:lumOff val="25000"/>
                  </a:prstClr>
                </a:solidFill>
                <a:latin typeface="Arial" panose="020B0604020202020204" pitchFamily="34" charset="0"/>
              </a:rPr>
              <a:t> </a:t>
            </a:r>
            <a:r>
              <a:rPr lang="ru-RU" sz="4000" b="1" dirty="0">
                <a:solidFill>
                  <a:prstClr val="black">
                    <a:lumMod val="75000"/>
                    <a:lumOff val="25000"/>
                  </a:prstClr>
                </a:solidFill>
                <a:latin typeface="Arial" panose="020B0604020202020204" pitchFamily="34" charset="0"/>
              </a:rPr>
              <a:t>У</a:t>
            </a:r>
            <a:r>
              <a:rPr lang="sr-Latn-RS" sz="4000" b="1" dirty="0">
                <a:solidFill>
                  <a:prstClr val="black">
                    <a:lumMod val="75000"/>
                    <a:lumOff val="25000"/>
                  </a:prstClr>
                </a:solidFill>
                <a:latin typeface="Arial" panose="020B0604020202020204" pitchFamily="34" charset="0"/>
              </a:rPr>
              <a:t> </a:t>
            </a:r>
            <a:r>
              <a:rPr lang="ru-RU" sz="4000" b="1" dirty="0">
                <a:solidFill>
                  <a:prstClr val="black">
                    <a:lumMod val="75000"/>
                    <a:lumOff val="25000"/>
                  </a:prstClr>
                </a:solidFill>
                <a:latin typeface="Arial" panose="020B0604020202020204" pitchFamily="34" charset="0"/>
              </a:rPr>
              <a:t>ОПШТИНИ</a:t>
            </a:r>
            <a:r>
              <a:rPr lang="sr-Latn-RS" sz="4000" b="1" dirty="0">
                <a:solidFill>
                  <a:prstClr val="black">
                    <a:lumMod val="75000"/>
                    <a:lumOff val="25000"/>
                  </a:prstClr>
                </a:solidFill>
                <a:latin typeface="Arial" panose="020B0604020202020204" pitchFamily="34" charset="0"/>
              </a:rPr>
              <a:t> </a:t>
            </a:r>
            <a:r>
              <a:rPr lang="ru-RU" sz="4000" b="1" dirty="0">
                <a:solidFill>
                  <a:prstClr val="black">
                    <a:lumMod val="75000"/>
                    <a:lumOff val="25000"/>
                  </a:prstClr>
                </a:solidFill>
                <a:latin typeface="Arial" panose="020B0604020202020204" pitchFamily="34" charset="0"/>
              </a:rPr>
              <a:t>ЛАЗАРЕВАЦ</a:t>
            </a:r>
          </a:p>
          <a:p>
            <a:pPr marL="342900" lvl="0" indent="-342900">
              <a:spcBef>
                <a:spcPts val="1000"/>
              </a:spcBef>
              <a:buClr>
                <a:srgbClr val="A53010"/>
              </a:buClr>
              <a:buFont typeface="Wingdings 3" charset="2"/>
              <a:buChar char=""/>
            </a:pPr>
            <a:endParaRPr lang="en-US" dirty="0">
              <a:solidFill>
                <a:prstClr val="black">
                  <a:lumMod val="75000"/>
                  <a:lumOff val="25000"/>
                </a:prstClr>
              </a:solidFill>
            </a:endParaRPr>
          </a:p>
        </p:txBody>
      </p:sp>
    </p:spTree>
    <p:extLst>
      <p:ext uri="{BB962C8B-B14F-4D97-AF65-F5344CB8AC3E}">
        <p14:creationId xmlns="" xmlns:p14="http://schemas.microsoft.com/office/powerpoint/2010/main" val="3530719692"/>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3.xml><?xml version="1.0" encoding="utf-8"?>
<a:theme xmlns:a="http://schemas.openxmlformats.org/drawingml/2006/main" name="Fac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4.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1906</Words>
  <Application>Microsoft Office PowerPoint</Application>
  <PresentationFormat>Custom</PresentationFormat>
  <Paragraphs>204</Paragraphs>
  <Slides>45</Slides>
  <Notes>1</Notes>
  <HiddenSlides>0</HiddenSlides>
  <MMClips>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45</vt:i4>
      </vt:variant>
    </vt:vector>
  </HeadingPairs>
  <TitlesOfParts>
    <vt:vector size="50" baseType="lpstr">
      <vt:lpstr>Office Theme</vt:lpstr>
      <vt:lpstr>Wisp</vt:lpstr>
      <vt:lpstr>Facet</vt:lpstr>
      <vt:lpstr>Trek</vt:lpstr>
      <vt:lpstr>Package</vt:lpstr>
      <vt:lpstr>Истраживање стања угрожености средине у непосредном окружењу</vt:lpstr>
      <vt:lpstr>Slide 2</vt:lpstr>
      <vt:lpstr>Slide 3</vt:lpstr>
      <vt:lpstr>Slide 4</vt:lpstr>
      <vt:lpstr>Slide 5</vt:lpstr>
      <vt:lpstr>Slide 6</vt:lpstr>
      <vt:lpstr>Загађеност Лазаревца</vt:lpstr>
      <vt:lpstr>Географски положај </vt:lpstr>
      <vt:lpstr>Slide 9</vt:lpstr>
      <vt:lpstr>Квалитет ваздуха на  територији општине Лазаревац </vt:lpstr>
      <vt:lpstr>Индустрија као извор загађења ваздуха</vt:lpstr>
      <vt:lpstr>Саобраћај као извор загађења ваздуха </vt:lpstr>
      <vt:lpstr>Ложишта као извор загађења ваздуха</vt:lpstr>
      <vt:lpstr>Анализа здравственог стања становништва</vt:lpstr>
      <vt:lpstr>Квалитет вода на  територији општине Лазаревац </vt:lpstr>
      <vt:lpstr>Водоснабдевање града</vt:lpstr>
      <vt:lpstr>Индустријске отпадне воде</vt:lpstr>
      <vt:lpstr>Утицај отпада на загађеност града</vt:lpstr>
      <vt:lpstr>Загађеност Колубаре</vt:lpstr>
      <vt:lpstr> Река Клубара   </vt:lpstr>
      <vt:lpstr>Slide 21</vt:lpstr>
      <vt:lpstr> Загађеност воде</vt:lpstr>
      <vt:lpstr>Slide 23</vt:lpstr>
      <vt:lpstr>Slide 24</vt:lpstr>
      <vt:lpstr>Пречишћавање реке Колубаре</vt:lpstr>
      <vt:lpstr>Slide 26</vt:lpstr>
      <vt:lpstr> ДИВЉЕ ДЕПОНИЈЕ  </vt:lpstr>
      <vt:lpstr>Slide 28</vt:lpstr>
      <vt:lpstr>Slide 29</vt:lpstr>
      <vt:lpstr>Slide 30</vt:lpstr>
      <vt:lpstr>Slide 31</vt:lpstr>
      <vt:lpstr>Slide 32</vt:lpstr>
      <vt:lpstr>Slide 33</vt:lpstr>
      <vt:lpstr>Slide 34</vt:lpstr>
      <vt:lpstr>Slide 35</vt:lpstr>
      <vt:lpstr>Slide 36</vt:lpstr>
      <vt:lpstr>Slide 37</vt:lpstr>
      <vt:lpstr>Slide 38</vt:lpstr>
      <vt:lpstr>Утицај рударског басена на здравље људи у Лазаревцу</vt:lpstr>
      <vt:lpstr>Рударски басен Колубара</vt:lpstr>
      <vt:lpstr>Slide 41</vt:lpstr>
      <vt:lpstr>Загађеност ваздуха</vt:lpstr>
      <vt:lpstr>Slide 43</vt:lpstr>
      <vt:lpstr>Болести људи изазване загађеношћу ваздуха</vt:lpstr>
      <vt:lpstr>Крај</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Истраживање стања угрожености средине у непосредном окружењу</dc:title>
  <dc:creator>Goran Jeremic</dc:creator>
  <cp:lastModifiedBy>user</cp:lastModifiedBy>
  <cp:revision>16</cp:revision>
  <dcterms:created xsi:type="dcterms:W3CDTF">2019-03-12T09:31:26Z</dcterms:created>
  <dcterms:modified xsi:type="dcterms:W3CDTF">2019-03-19T11:36:07Z</dcterms:modified>
</cp:coreProperties>
</file>